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(MS)" panose="020B0604020202020204" charset="0"/>
      <p:regular r:id="rId20"/>
    </p:embeddedFont>
    <p:embeddedFont>
      <p:font typeface="Calibri (MS) Italics" panose="020B0604020202020204" charset="0"/>
      <p:regular r:id="rId21"/>
    </p:embeddedFont>
    <p:embeddedFont>
      <p:font typeface="IBM Plex Sans" panose="020B0604020202020204" charset="0"/>
      <p:regular r:id="rId22"/>
    </p:embeddedFont>
    <p:embeddedFont>
      <p:font typeface="IBM Plex Sans Bold" panose="020B0604020202020204" charset="0"/>
      <p:regular r:id="rId23"/>
    </p:embeddedFont>
    <p:embeddedFont>
      <p:font typeface="IBM Plex Sans Condense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54" d="100"/>
          <a:sy n="154" d="100"/>
        </p:scale>
        <p:origin x="200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5.png"/><Relationship Id="rId7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423672"/>
          </a:xfrm>
          <a:custGeom>
            <a:avLst/>
            <a:gdLst/>
            <a:ahLst/>
            <a:cxnLst/>
            <a:rect l="l" t="t" r="r" b="b"/>
            <a:pathLst>
              <a:path w="9144000" h="423672">
                <a:moveTo>
                  <a:pt x="0" y="0"/>
                </a:moveTo>
                <a:lnTo>
                  <a:pt x="9144000" y="0"/>
                </a:lnTo>
                <a:lnTo>
                  <a:pt x="9144000" y="423672"/>
                </a:lnTo>
                <a:lnTo>
                  <a:pt x="0" y="4236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531876"/>
            <a:ext cx="9144000" cy="6213348"/>
          </a:xfrm>
          <a:custGeom>
            <a:avLst/>
            <a:gdLst/>
            <a:ahLst/>
            <a:cxnLst/>
            <a:rect l="l" t="t" r="r" b="b"/>
            <a:pathLst>
              <a:path w="9144000" h="6213348">
                <a:moveTo>
                  <a:pt x="0" y="0"/>
                </a:moveTo>
                <a:lnTo>
                  <a:pt x="9144000" y="0"/>
                </a:lnTo>
                <a:lnTo>
                  <a:pt x="9144000" y="6213348"/>
                </a:lnTo>
                <a:lnTo>
                  <a:pt x="0" y="621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995298" y="-7344"/>
            <a:ext cx="3523193" cy="278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spc="-12">
                <a:solidFill>
                  <a:srgbClr val="FFFFFF"/>
                </a:solidFill>
                <a:latin typeface="IBM Plex Sans"/>
              </a:rPr>
              <a:t>Piano Urbano della Mobilità Sostenibile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75120" y="387096"/>
            <a:ext cx="2468880" cy="665988"/>
          </a:xfrm>
          <a:custGeom>
            <a:avLst/>
            <a:gdLst/>
            <a:ahLst/>
            <a:cxnLst/>
            <a:rect l="l" t="t" r="r" b="b"/>
            <a:pathLst>
              <a:path w="2468880" h="665988">
                <a:moveTo>
                  <a:pt x="0" y="0"/>
                </a:moveTo>
                <a:lnTo>
                  <a:pt x="2468880" y="0"/>
                </a:lnTo>
                <a:lnTo>
                  <a:pt x="2468880" y="665988"/>
                </a:lnTo>
                <a:lnTo>
                  <a:pt x="0" y="665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423660"/>
            <a:ext cx="9144000" cy="434340"/>
          </a:xfrm>
          <a:custGeom>
            <a:avLst/>
            <a:gdLst/>
            <a:ahLst/>
            <a:cxnLst/>
            <a:rect l="l" t="t" r="r" b="b"/>
            <a:pathLst>
              <a:path w="9144000" h="434340">
                <a:moveTo>
                  <a:pt x="0" y="0"/>
                </a:moveTo>
                <a:lnTo>
                  <a:pt x="9144000" y="0"/>
                </a:lnTo>
                <a:lnTo>
                  <a:pt x="9144000" y="434340"/>
                </a:lnTo>
                <a:lnTo>
                  <a:pt x="0" y="434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82692" y="1691554"/>
            <a:ext cx="4360850" cy="4209640"/>
          </a:xfrm>
          <a:custGeom>
            <a:avLst/>
            <a:gdLst/>
            <a:ahLst/>
            <a:cxnLst/>
            <a:rect l="l" t="t" r="r" b="b"/>
            <a:pathLst>
              <a:path w="4360850" h="4209640">
                <a:moveTo>
                  <a:pt x="0" y="0"/>
                </a:moveTo>
                <a:lnTo>
                  <a:pt x="4360850" y="0"/>
                </a:lnTo>
                <a:lnTo>
                  <a:pt x="4360850" y="4209641"/>
                </a:lnTo>
                <a:lnTo>
                  <a:pt x="0" y="42096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70967" y="358054"/>
            <a:ext cx="3970496" cy="532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>
                <a:solidFill>
                  <a:srgbClr val="AB2C30"/>
                </a:solidFill>
                <a:latin typeface="Calibri (MS)"/>
              </a:rPr>
              <a:t>Mobilità ciclistica nel PUMS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7070" y="2797940"/>
            <a:ext cx="8242125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</a:rPr>
              <a:t>Il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PUMS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metropolitano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integra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il</a:t>
            </a:r>
            <a:r>
              <a:rPr lang="en-US" sz="2400">
                <a:solidFill>
                  <a:srgbClr val="FFFFFF"/>
                </a:solidFill>
                <a:latin typeface="Calibri (MS) Italics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 Italics"/>
              </a:rPr>
              <a:t>piano</a:t>
            </a:r>
            <a:r>
              <a:rPr lang="en-US" sz="2400">
                <a:solidFill>
                  <a:srgbClr val="FFFFFF"/>
                </a:solidFill>
                <a:latin typeface="Calibri (MS) Italics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 Italics"/>
              </a:rPr>
              <a:t>urbano</a:t>
            </a:r>
            <a:r>
              <a:rPr lang="en-US" sz="2400">
                <a:solidFill>
                  <a:srgbClr val="FFFFFF"/>
                </a:solidFill>
                <a:latin typeface="Calibri (MS) Italics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 Italics"/>
              </a:rPr>
              <a:t>della</a:t>
            </a:r>
            <a:r>
              <a:rPr lang="en-US" sz="2400">
                <a:solidFill>
                  <a:srgbClr val="FFFFFF"/>
                </a:solidFill>
                <a:latin typeface="Calibri (MS) Italics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 Italics"/>
              </a:rPr>
              <a:t>mobilità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7070" y="4674994"/>
            <a:ext cx="8240297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</a:rPr>
              <a:t>alternativa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ambientalmente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ed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economicamente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sostenibile all’auto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per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gli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spostamenti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sistematici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casa-scuola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e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casa-lavoro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7070" y="1334643"/>
            <a:ext cx="8242735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</a:rPr>
              <a:t>La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mobilità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ciclistica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ha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un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ruolo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centrale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nel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PUMS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della</a:t>
            </a:r>
            <a:r>
              <a:rPr lang="en-US" sz="2400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</a:rPr>
              <a:t>Città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87070" y="4261104"/>
            <a:ext cx="2447982" cy="436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</a:rPr>
              <a:t>La</a:t>
            </a:r>
            <a:r>
              <a:rPr lang="en-US" sz="2402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</a:rPr>
              <a:t>mobilità</a:t>
            </a:r>
            <a:r>
              <a:rPr lang="en-US" sz="2402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</a:rPr>
              <a:t>attiva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7070" y="3163443"/>
            <a:ext cx="2514438" cy="436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 Italics"/>
              </a:rPr>
              <a:t>ciclistica</a:t>
            </a:r>
            <a:r>
              <a:rPr lang="en-US" sz="2402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</a:rPr>
              <a:t>(“Biciplan”)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7070" y="1700155"/>
            <a:ext cx="3120923" cy="436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</a:rPr>
              <a:t>Metropolitana</a:t>
            </a:r>
            <a:r>
              <a:rPr lang="en-US" sz="2402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</a:rPr>
              <a:t>di</a:t>
            </a:r>
            <a:r>
              <a:rPr lang="en-US" sz="2402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</a:rPr>
              <a:t>Firenze.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166615" y="4261104"/>
            <a:ext cx="1812541" cy="436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</a:rPr>
              <a:t>ciclo-pedonale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12080" y="4261104"/>
            <a:ext cx="3517297" cy="436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</a:rPr>
              <a:t>rappresenta</a:t>
            </a:r>
            <a:r>
              <a:rPr lang="en-US" sz="2402">
                <a:solidFill>
                  <a:srgbClr val="FFFFFF"/>
                </a:solidFill>
                <a:latin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</a:rPr>
              <a:t>un’importante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88225" y="6530854"/>
            <a:ext cx="75571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1">
                <a:solidFill>
                  <a:srgbClr val="FFFFFF"/>
                </a:solidFill>
                <a:latin typeface="IBM Plex Sans Condensed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75120" y="387096"/>
            <a:ext cx="2468880" cy="665988"/>
          </a:xfrm>
          <a:custGeom>
            <a:avLst/>
            <a:gdLst/>
            <a:ahLst/>
            <a:cxnLst/>
            <a:rect l="l" t="t" r="r" b="b"/>
            <a:pathLst>
              <a:path w="2468880" h="665988">
                <a:moveTo>
                  <a:pt x="0" y="0"/>
                </a:moveTo>
                <a:lnTo>
                  <a:pt x="2468880" y="0"/>
                </a:lnTo>
                <a:lnTo>
                  <a:pt x="2468880" y="665988"/>
                </a:lnTo>
                <a:lnTo>
                  <a:pt x="0" y="665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423660"/>
            <a:ext cx="9144000" cy="434340"/>
          </a:xfrm>
          <a:custGeom>
            <a:avLst/>
            <a:gdLst/>
            <a:ahLst/>
            <a:cxnLst/>
            <a:rect l="l" t="t" r="r" b="b"/>
            <a:pathLst>
              <a:path w="9144000" h="434340">
                <a:moveTo>
                  <a:pt x="0" y="0"/>
                </a:moveTo>
                <a:lnTo>
                  <a:pt x="9144000" y="0"/>
                </a:lnTo>
                <a:lnTo>
                  <a:pt x="9144000" y="434340"/>
                </a:lnTo>
                <a:lnTo>
                  <a:pt x="0" y="434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662172" y="957072"/>
            <a:ext cx="5164836" cy="5448300"/>
          </a:xfrm>
          <a:custGeom>
            <a:avLst/>
            <a:gdLst/>
            <a:ahLst/>
            <a:cxnLst/>
            <a:rect l="l" t="t" r="r" b="b"/>
            <a:pathLst>
              <a:path w="5164836" h="5448300">
                <a:moveTo>
                  <a:pt x="0" y="0"/>
                </a:moveTo>
                <a:lnTo>
                  <a:pt x="5164836" y="0"/>
                </a:lnTo>
                <a:lnTo>
                  <a:pt x="5164836" y="5448300"/>
                </a:lnTo>
                <a:lnTo>
                  <a:pt x="0" y="54483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70967" y="358054"/>
            <a:ext cx="5471331" cy="532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>
                <a:solidFill>
                  <a:srgbClr val="AB2C30"/>
                </a:solidFill>
                <a:latin typeface="Calibri (MS)"/>
              </a:rPr>
              <a:t>Ciclostazioni della Città Metropolitana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31207" y="6530854"/>
            <a:ext cx="2432609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16">
                <a:solidFill>
                  <a:srgbClr val="FFFFFF"/>
                </a:solidFill>
                <a:latin typeface="IBM Plex Sans"/>
              </a:rPr>
              <a:t>Piano Urbano della Mobilità Sostenibile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88225" y="6530854"/>
            <a:ext cx="75571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16">
                <a:solidFill>
                  <a:srgbClr val="FFFFFF"/>
                </a:solidFill>
                <a:latin typeface="IBM Plex Sans"/>
              </a:rPr>
              <a:t>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4378" y="4500229"/>
            <a:ext cx="3682594" cy="1107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spc="-36">
                <a:solidFill>
                  <a:srgbClr val="000000"/>
                </a:solidFill>
                <a:latin typeface="IBM Plex Sans"/>
              </a:rPr>
              <a:t>Complessivamente</a:t>
            </a:r>
          </a:p>
          <a:p>
            <a:pPr algn="l">
              <a:lnSpc>
                <a:spcPts val="2882"/>
              </a:lnSpc>
            </a:pPr>
            <a:r>
              <a:rPr lang="en-US" sz="2402" spc="-36">
                <a:solidFill>
                  <a:srgbClr val="000000"/>
                </a:solidFill>
                <a:latin typeface="IBM Plex Sans"/>
              </a:rPr>
              <a:t>-380 posti per bici</a:t>
            </a:r>
          </a:p>
          <a:p>
            <a:pPr algn="l">
              <a:lnSpc>
                <a:spcPts val="2879"/>
              </a:lnSpc>
            </a:pPr>
            <a:r>
              <a:rPr lang="en-US" sz="2400" spc="-36">
                <a:solidFill>
                  <a:srgbClr val="000000"/>
                </a:solidFill>
                <a:latin typeface="IBM Plex Sans"/>
              </a:rPr>
              <a:t>-84 posti per monopattini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84378" y="1573644"/>
            <a:ext cx="4052316" cy="1838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spc="-36">
                <a:solidFill>
                  <a:srgbClr val="000000"/>
                </a:solidFill>
                <a:latin typeface="IBM Plex Sans"/>
              </a:rPr>
              <a:t>Per</a:t>
            </a:r>
            <a:r>
              <a:rPr lang="en-US" sz="2400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6">
                <a:solidFill>
                  <a:srgbClr val="000000"/>
                </a:solidFill>
                <a:latin typeface="IBM Plex Sans"/>
              </a:rPr>
              <a:t>favorire</a:t>
            </a:r>
            <a:r>
              <a:rPr lang="en-US" sz="2400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6">
                <a:solidFill>
                  <a:srgbClr val="000000"/>
                </a:solidFill>
                <a:latin typeface="IBM Plex Sans"/>
              </a:rPr>
              <a:t>l’uso</a:t>
            </a:r>
            <a:r>
              <a:rPr lang="en-US" sz="2400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6">
                <a:solidFill>
                  <a:srgbClr val="000000"/>
                </a:solidFill>
                <a:latin typeface="IBM Plex Sans"/>
              </a:rPr>
              <a:t>della bicicletta</a:t>
            </a:r>
            <a:r>
              <a:rPr lang="en-US" sz="2400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6">
                <a:solidFill>
                  <a:srgbClr val="000000"/>
                </a:solidFill>
                <a:latin typeface="IBM Plex Sans"/>
              </a:rPr>
              <a:t>per</a:t>
            </a:r>
            <a:r>
              <a:rPr lang="en-US" sz="2400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6">
                <a:solidFill>
                  <a:srgbClr val="000000"/>
                </a:solidFill>
                <a:latin typeface="IBM Plex Sans"/>
              </a:rPr>
              <a:t>gli</a:t>
            </a:r>
            <a:r>
              <a:rPr lang="en-US" sz="2400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6">
                <a:solidFill>
                  <a:srgbClr val="000000"/>
                </a:solidFill>
                <a:latin typeface="IBM Plex Sans"/>
              </a:rPr>
              <a:t>spostamenti casa-scuola</a:t>
            </a:r>
            <a:r>
              <a:rPr lang="en-US" sz="2400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6">
                <a:solidFill>
                  <a:srgbClr val="000000"/>
                </a:solidFill>
                <a:latin typeface="IBM Plex Sans"/>
              </a:rPr>
              <a:t>sono</a:t>
            </a:r>
            <a:r>
              <a:rPr lang="en-US" sz="2400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6">
                <a:solidFill>
                  <a:srgbClr val="000000"/>
                </a:solidFill>
                <a:latin typeface="IBM Plex Sans"/>
              </a:rPr>
              <a:t>state realizzate</a:t>
            </a:r>
            <a:r>
              <a:rPr lang="en-US" sz="2400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6">
                <a:solidFill>
                  <a:srgbClr val="000000"/>
                </a:solidFill>
                <a:latin typeface="IBM Plex Sans"/>
              </a:rPr>
              <a:t>n.</a:t>
            </a:r>
            <a:r>
              <a:rPr lang="en-US" sz="2400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6">
                <a:solidFill>
                  <a:srgbClr val="000000"/>
                </a:solidFill>
                <a:latin typeface="IBM Plex Sans"/>
              </a:rPr>
              <a:t>7</a:t>
            </a:r>
            <a:r>
              <a:rPr lang="en-US" sz="2400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6">
                <a:solidFill>
                  <a:srgbClr val="000000"/>
                </a:solidFill>
                <a:latin typeface="IBM Plex Sans"/>
              </a:rPr>
              <a:t>ciclostazioni presso</a:t>
            </a:r>
            <a:r>
              <a:rPr lang="en-US" sz="2400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6">
                <a:solidFill>
                  <a:srgbClr val="000000"/>
                </a:solidFill>
                <a:latin typeface="IBM Plex Sans"/>
              </a:rPr>
              <a:t>scuole</a:t>
            </a:r>
            <a:r>
              <a:rPr lang="en-US" sz="2400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6">
                <a:solidFill>
                  <a:srgbClr val="000000"/>
                </a:solidFill>
                <a:latin typeface="IBM Plex Sans"/>
              </a:rPr>
              <a:t>superiori</a:t>
            </a:r>
            <a:r>
              <a:rPr lang="en-US" sz="2400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6">
                <a:solidFill>
                  <a:srgbClr val="000000"/>
                </a:solidFill>
                <a:latin typeface="IBM Plex Sans"/>
              </a:rPr>
              <a:t>della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4378" y="3354743"/>
            <a:ext cx="3998404" cy="423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6">
                <a:solidFill>
                  <a:srgbClr val="000000"/>
                </a:solidFill>
                <a:latin typeface="IBM Plex Sans"/>
              </a:rPr>
              <a:t>Città</a:t>
            </a:r>
            <a:r>
              <a:rPr lang="en-US" sz="2402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2" spc="-36">
                <a:solidFill>
                  <a:srgbClr val="000000"/>
                </a:solidFill>
                <a:latin typeface="IBM Plex Sans"/>
              </a:rPr>
              <a:t>Metropolitana</a:t>
            </a:r>
            <a:r>
              <a:rPr lang="en-US" sz="2402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2" spc="-36">
                <a:solidFill>
                  <a:srgbClr val="000000"/>
                </a:solidFill>
                <a:latin typeface="IBM Plex Sans"/>
              </a:rPr>
              <a:t>di</a:t>
            </a:r>
            <a:r>
              <a:rPr lang="en-US" sz="2402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2" spc="-36">
                <a:solidFill>
                  <a:srgbClr val="000000"/>
                </a:solidFill>
                <a:latin typeface="IBM Plex Sans"/>
              </a:rPr>
              <a:t>Firenze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75120" y="387096"/>
            <a:ext cx="2468880" cy="665988"/>
          </a:xfrm>
          <a:custGeom>
            <a:avLst/>
            <a:gdLst/>
            <a:ahLst/>
            <a:cxnLst/>
            <a:rect l="l" t="t" r="r" b="b"/>
            <a:pathLst>
              <a:path w="2468880" h="665988">
                <a:moveTo>
                  <a:pt x="0" y="0"/>
                </a:moveTo>
                <a:lnTo>
                  <a:pt x="2468880" y="0"/>
                </a:lnTo>
                <a:lnTo>
                  <a:pt x="2468880" y="665988"/>
                </a:lnTo>
                <a:lnTo>
                  <a:pt x="0" y="665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423660"/>
            <a:ext cx="9144000" cy="434340"/>
          </a:xfrm>
          <a:custGeom>
            <a:avLst/>
            <a:gdLst/>
            <a:ahLst/>
            <a:cxnLst/>
            <a:rect l="l" t="t" r="r" b="b"/>
            <a:pathLst>
              <a:path w="9144000" h="434340">
                <a:moveTo>
                  <a:pt x="0" y="0"/>
                </a:moveTo>
                <a:lnTo>
                  <a:pt x="9144000" y="0"/>
                </a:lnTo>
                <a:lnTo>
                  <a:pt x="9144000" y="434340"/>
                </a:lnTo>
                <a:lnTo>
                  <a:pt x="0" y="434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67868" y="981456"/>
            <a:ext cx="4015740" cy="3095244"/>
          </a:xfrm>
          <a:custGeom>
            <a:avLst/>
            <a:gdLst/>
            <a:ahLst/>
            <a:cxnLst/>
            <a:rect l="l" t="t" r="r" b="b"/>
            <a:pathLst>
              <a:path w="4015740" h="3095244">
                <a:moveTo>
                  <a:pt x="0" y="0"/>
                </a:moveTo>
                <a:lnTo>
                  <a:pt x="4015740" y="0"/>
                </a:lnTo>
                <a:lnTo>
                  <a:pt x="4015740" y="3095244"/>
                </a:lnTo>
                <a:lnTo>
                  <a:pt x="0" y="30952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67868" y="4076700"/>
            <a:ext cx="3996099" cy="2228088"/>
          </a:xfrm>
          <a:custGeom>
            <a:avLst/>
            <a:gdLst/>
            <a:ahLst/>
            <a:cxnLst/>
            <a:rect l="l" t="t" r="r" b="b"/>
            <a:pathLst>
              <a:path w="3996099" h="2228088">
                <a:moveTo>
                  <a:pt x="0" y="0"/>
                </a:moveTo>
                <a:lnTo>
                  <a:pt x="3996099" y="0"/>
                </a:lnTo>
                <a:lnTo>
                  <a:pt x="3996099" y="2228088"/>
                </a:lnTo>
                <a:lnTo>
                  <a:pt x="0" y="2228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70967" y="358054"/>
            <a:ext cx="2102177" cy="532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>
                <a:solidFill>
                  <a:srgbClr val="AB2C30"/>
                </a:solidFill>
                <a:latin typeface="Calibri (MS)"/>
              </a:rPr>
              <a:t>Caratteristiche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31207" y="6530854"/>
            <a:ext cx="2432609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15">
                <a:solidFill>
                  <a:srgbClr val="FFFFFF"/>
                </a:solidFill>
                <a:latin typeface="IBM Plex Sans"/>
              </a:rPr>
              <a:t>Piano Urbano della Mobilità Sostenibile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88225" y="6530854"/>
            <a:ext cx="75571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15">
                <a:solidFill>
                  <a:srgbClr val="FFFFFF"/>
                </a:solidFill>
                <a:latin typeface="IBM Plex Sans"/>
              </a:rPr>
              <a:t>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45152" y="5405742"/>
            <a:ext cx="1849250" cy="423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3">
                <a:solidFill>
                  <a:srgbClr val="000000"/>
                </a:solidFill>
                <a:latin typeface="IBM Plex Sans"/>
              </a:rPr>
              <a:t>mezzi</a:t>
            </a:r>
            <a:r>
              <a:rPr lang="en-US" sz="2402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2" spc="-33">
                <a:solidFill>
                  <a:srgbClr val="000000"/>
                </a:solidFill>
                <a:latin typeface="IBM Plex Sans"/>
              </a:rPr>
              <a:t>elettrici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45152" y="1381420"/>
            <a:ext cx="3845947" cy="423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3">
                <a:solidFill>
                  <a:srgbClr val="000000"/>
                </a:solidFill>
                <a:latin typeface="IBM Plex Sans"/>
              </a:rPr>
              <a:t>Ogni</a:t>
            </a:r>
            <a:r>
              <a:rPr lang="en-US" sz="2402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2" spc="-33">
                <a:solidFill>
                  <a:srgbClr val="000000"/>
                </a:solidFill>
                <a:latin typeface="IBM Plex Sans"/>
              </a:rPr>
              <a:t>struttura</a:t>
            </a:r>
            <a:r>
              <a:rPr lang="en-US" sz="2402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2" spc="-33">
                <a:solidFill>
                  <a:srgbClr val="000000"/>
                </a:solidFill>
                <a:latin typeface="IBM Plex Sans"/>
              </a:rPr>
              <a:t>prefabbricata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45152" y="1795510"/>
            <a:ext cx="3849348" cy="3668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spc="-31">
                <a:solidFill>
                  <a:srgbClr val="000000"/>
                </a:solidFill>
                <a:latin typeface="IBM Plex Sans"/>
              </a:rPr>
              <a:t>ha</a:t>
            </a:r>
            <a:r>
              <a:rPr lang="en-US" sz="2400" spc="-31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"/>
              </a:rPr>
              <a:t>uno</a:t>
            </a:r>
            <a:r>
              <a:rPr lang="en-US" sz="2400" spc="-31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"/>
              </a:rPr>
              <a:t>sviluppo</a:t>
            </a:r>
            <a:r>
              <a:rPr lang="en-US" sz="2400" spc="-31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"/>
              </a:rPr>
              <a:t>a</a:t>
            </a:r>
            <a:r>
              <a:rPr lang="en-US" sz="2400" spc="-31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"/>
              </a:rPr>
              <a:t>pianta rettangolare</a:t>
            </a:r>
            <a:r>
              <a:rPr lang="en-US" sz="2400" spc="-31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"/>
              </a:rPr>
              <a:t>o</a:t>
            </a:r>
            <a:r>
              <a:rPr lang="en-US" sz="2400" spc="-31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"/>
              </a:rPr>
              <a:t>quadrata,</a:t>
            </a:r>
            <a:r>
              <a:rPr lang="en-US" sz="2400" spc="-31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"/>
              </a:rPr>
              <a:t>ad un</a:t>
            </a:r>
            <a:r>
              <a:rPr lang="en-US" sz="2400" spc="-31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"/>
              </a:rPr>
              <a:t>piano</a:t>
            </a:r>
          </a:p>
          <a:p>
            <a:pPr algn="just">
              <a:lnSpc>
                <a:spcPts val="2879"/>
              </a:lnSpc>
            </a:pPr>
            <a:endParaRPr lang="en-US" sz="2400" spc="-31">
              <a:solidFill>
                <a:srgbClr val="000000"/>
              </a:solidFill>
              <a:latin typeface="IBM Plex Sans"/>
            </a:endParaRPr>
          </a:p>
          <a:p>
            <a:pPr algn="just">
              <a:lnSpc>
                <a:spcPts val="2879"/>
              </a:lnSpc>
            </a:pPr>
            <a:r>
              <a:rPr lang="en-US" sz="2400" spc="-33">
                <a:solidFill>
                  <a:srgbClr val="000000"/>
                </a:solidFill>
                <a:latin typeface="IBM Plex Sans"/>
              </a:rPr>
              <a:t>La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struttura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permette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la sosta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in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sicurezza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di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50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o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80 biciclette,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posizionate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su due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livelli</a:t>
            </a:r>
          </a:p>
          <a:p>
            <a:pPr algn="just">
              <a:lnSpc>
                <a:spcPts val="2879"/>
              </a:lnSpc>
            </a:pPr>
            <a:endParaRPr lang="en-US" sz="2400" spc="-33">
              <a:solidFill>
                <a:srgbClr val="000000"/>
              </a:solidFill>
              <a:latin typeface="IBM Plex Sans"/>
            </a:endParaRPr>
          </a:p>
          <a:p>
            <a:pPr algn="l">
              <a:lnSpc>
                <a:spcPts val="2879"/>
              </a:lnSpc>
            </a:pPr>
            <a:r>
              <a:rPr lang="en-US" sz="2400" spc="-33">
                <a:solidFill>
                  <a:srgbClr val="000000"/>
                </a:solidFill>
                <a:latin typeface="IBM Plex Sans"/>
              </a:rPr>
              <a:t>Possibilità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di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ricarica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per</a:t>
            </a:r>
            <a:r>
              <a:rPr lang="en-US" sz="2400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3">
                <a:solidFill>
                  <a:srgbClr val="000000"/>
                </a:solidFill>
                <a:latin typeface="IBM Plex Sans"/>
              </a:rPr>
              <a:t>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423660"/>
            <a:ext cx="9144000" cy="434340"/>
          </a:xfrm>
          <a:custGeom>
            <a:avLst/>
            <a:gdLst/>
            <a:ahLst/>
            <a:cxnLst/>
            <a:rect l="l" t="t" r="r" b="b"/>
            <a:pathLst>
              <a:path w="9144000" h="434340">
                <a:moveTo>
                  <a:pt x="0" y="0"/>
                </a:moveTo>
                <a:lnTo>
                  <a:pt x="9144000" y="0"/>
                </a:lnTo>
                <a:lnTo>
                  <a:pt x="9144000" y="434340"/>
                </a:lnTo>
                <a:lnTo>
                  <a:pt x="0" y="4343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675120" y="387096"/>
            <a:ext cx="2468880" cy="665988"/>
          </a:xfrm>
          <a:custGeom>
            <a:avLst/>
            <a:gdLst/>
            <a:ahLst/>
            <a:cxnLst/>
            <a:rect l="l" t="t" r="r" b="b"/>
            <a:pathLst>
              <a:path w="2468880" h="665988">
                <a:moveTo>
                  <a:pt x="0" y="0"/>
                </a:moveTo>
                <a:lnTo>
                  <a:pt x="2468880" y="0"/>
                </a:lnTo>
                <a:lnTo>
                  <a:pt x="2468880" y="665988"/>
                </a:lnTo>
                <a:lnTo>
                  <a:pt x="0" y="6659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1182624"/>
            <a:ext cx="9144000" cy="5280660"/>
          </a:xfrm>
          <a:custGeom>
            <a:avLst/>
            <a:gdLst/>
            <a:ahLst/>
            <a:cxnLst/>
            <a:rect l="l" t="t" r="r" b="b"/>
            <a:pathLst>
              <a:path w="9144000" h="5280660">
                <a:moveTo>
                  <a:pt x="0" y="0"/>
                </a:moveTo>
                <a:lnTo>
                  <a:pt x="9144000" y="0"/>
                </a:lnTo>
                <a:lnTo>
                  <a:pt x="9144000" y="5280660"/>
                </a:lnTo>
                <a:lnTo>
                  <a:pt x="0" y="5280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70967" y="421129"/>
            <a:ext cx="4706417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AB2C30"/>
                </a:solidFill>
                <a:latin typeface="Calibri (MS)"/>
              </a:rPr>
              <a:t>Fucecchio –Istituto Superiore Checchi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31207" y="6530854"/>
            <a:ext cx="2432609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15">
                <a:solidFill>
                  <a:srgbClr val="FFFFFF"/>
                </a:solidFill>
                <a:latin typeface="IBM Plex Sans"/>
              </a:rPr>
              <a:t>Piano Urbano della Mobilità Sostenibile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88225" y="6530854"/>
            <a:ext cx="75571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15">
                <a:solidFill>
                  <a:srgbClr val="FFFFFF"/>
                </a:solidFill>
                <a:latin typeface="IBM Plex Sans"/>
              </a:rPr>
              <a:t>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75120" y="387096"/>
            <a:ext cx="2468880" cy="665988"/>
          </a:xfrm>
          <a:custGeom>
            <a:avLst/>
            <a:gdLst/>
            <a:ahLst/>
            <a:cxnLst/>
            <a:rect l="l" t="t" r="r" b="b"/>
            <a:pathLst>
              <a:path w="2468880" h="665988">
                <a:moveTo>
                  <a:pt x="0" y="0"/>
                </a:moveTo>
                <a:lnTo>
                  <a:pt x="2468880" y="0"/>
                </a:lnTo>
                <a:lnTo>
                  <a:pt x="2468880" y="665988"/>
                </a:lnTo>
                <a:lnTo>
                  <a:pt x="0" y="665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423660"/>
            <a:ext cx="9144000" cy="434340"/>
          </a:xfrm>
          <a:custGeom>
            <a:avLst/>
            <a:gdLst/>
            <a:ahLst/>
            <a:cxnLst/>
            <a:rect l="l" t="t" r="r" b="b"/>
            <a:pathLst>
              <a:path w="9144000" h="434340">
                <a:moveTo>
                  <a:pt x="0" y="0"/>
                </a:moveTo>
                <a:lnTo>
                  <a:pt x="9144000" y="0"/>
                </a:lnTo>
                <a:lnTo>
                  <a:pt x="9144000" y="434340"/>
                </a:lnTo>
                <a:lnTo>
                  <a:pt x="0" y="434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704076" y="4221480"/>
            <a:ext cx="1853184" cy="1853184"/>
          </a:xfrm>
          <a:custGeom>
            <a:avLst/>
            <a:gdLst/>
            <a:ahLst/>
            <a:cxnLst/>
            <a:rect l="l" t="t" r="r" b="b"/>
            <a:pathLst>
              <a:path w="1853184" h="1853184">
                <a:moveTo>
                  <a:pt x="0" y="0"/>
                </a:moveTo>
                <a:lnTo>
                  <a:pt x="1853184" y="0"/>
                </a:lnTo>
                <a:lnTo>
                  <a:pt x="1853184" y="1853184"/>
                </a:lnTo>
                <a:lnTo>
                  <a:pt x="0" y="18531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70967" y="358054"/>
            <a:ext cx="5444033" cy="469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dirty="0" err="1">
                <a:solidFill>
                  <a:srgbClr val="AB2C30"/>
                </a:solidFill>
                <a:latin typeface="Calibri (MS)"/>
              </a:rPr>
              <a:t>Modalità</a:t>
            </a:r>
            <a:r>
              <a:rPr lang="en-US" sz="2798" dirty="0">
                <a:solidFill>
                  <a:srgbClr val="AB2C30"/>
                </a:solidFill>
                <a:latin typeface="Calibri (MS)"/>
              </a:rPr>
              <a:t> di </a:t>
            </a:r>
            <a:r>
              <a:rPr lang="en-US" sz="2798" dirty="0" err="1">
                <a:solidFill>
                  <a:srgbClr val="AB2C30"/>
                </a:solidFill>
                <a:latin typeface="Calibri (MS)"/>
              </a:rPr>
              <a:t>iscrizione</a:t>
            </a:r>
            <a:r>
              <a:rPr lang="en-US" sz="2798" dirty="0">
                <a:solidFill>
                  <a:srgbClr val="AB2C30"/>
                </a:solidFill>
                <a:latin typeface="Calibri (MS)"/>
              </a:rPr>
              <a:t> al </a:t>
            </a:r>
            <a:r>
              <a:rPr lang="en-US" sz="2798" dirty="0" err="1">
                <a:solidFill>
                  <a:srgbClr val="AB2C30"/>
                </a:solidFill>
                <a:latin typeface="Calibri (MS)"/>
              </a:rPr>
              <a:t>servizio</a:t>
            </a:r>
            <a:endParaRPr lang="en-US" sz="2798" dirty="0">
              <a:solidFill>
                <a:srgbClr val="AB2C30"/>
              </a:solidFill>
              <a:latin typeface="Calibri (MS)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331207" y="6530854"/>
            <a:ext cx="2432609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12">
                <a:solidFill>
                  <a:srgbClr val="FFFFFF"/>
                </a:solidFill>
                <a:latin typeface="IBM Plex Sans"/>
              </a:rPr>
              <a:t>Piano Urbano della Mobilità Sostenibile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12025" y="6530854"/>
            <a:ext cx="151771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7">
                <a:solidFill>
                  <a:srgbClr val="FFFFFF"/>
                </a:solidFill>
                <a:latin typeface="IBM Plex Sans"/>
              </a:rPr>
              <a:t>12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03174" y="1039482"/>
            <a:ext cx="5750100" cy="42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26" dirty="0">
                <a:solidFill>
                  <a:srgbClr val="000000"/>
                </a:solidFill>
                <a:latin typeface="IBM Plex Sans"/>
              </a:rPr>
              <a:t>1</a:t>
            </a:r>
            <a:r>
              <a:rPr lang="en-US" sz="2400" spc="-26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 dirty="0">
                <a:solidFill>
                  <a:srgbClr val="000000"/>
                </a:solidFill>
                <a:latin typeface="IBM Plex Sans"/>
              </a:rPr>
              <a:t>-</a:t>
            </a:r>
            <a:r>
              <a:rPr lang="en-US" sz="2400" spc="-26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 dirty="0" err="1">
                <a:solidFill>
                  <a:srgbClr val="000000"/>
                </a:solidFill>
                <a:latin typeface="IBM Plex Sans"/>
              </a:rPr>
              <a:t>Scaricare</a:t>
            </a:r>
            <a:r>
              <a:rPr lang="en-US" sz="2400" spc="-26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 dirty="0" err="1">
                <a:solidFill>
                  <a:srgbClr val="000000"/>
                </a:solidFill>
                <a:latin typeface="IBM Plex Sans"/>
              </a:rPr>
              <a:t>il</a:t>
            </a:r>
            <a:r>
              <a:rPr lang="en-US" sz="2400" spc="-26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 dirty="0">
                <a:solidFill>
                  <a:srgbClr val="000000"/>
                </a:solidFill>
                <a:latin typeface="IBM Plex Sans"/>
              </a:rPr>
              <a:t>modulo</a:t>
            </a:r>
            <a:r>
              <a:rPr lang="en-US" sz="2400" spc="-26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 dirty="0">
                <a:solidFill>
                  <a:srgbClr val="000000"/>
                </a:solidFill>
                <a:latin typeface="IBM Plex Sans"/>
              </a:rPr>
              <a:t>da</a:t>
            </a:r>
            <a:r>
              <a:rPr lang="en-US" sz="2400" spc="-26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 dirty="0" err="1">
                <a:solidFill>
                  <a:srgbClr val="000000"/>
                </a:solidFill>
                <a:latin typeface="IBM Plex Sans"/>
              </a:rPr>
              <a:t>sito</a:t>
            </a:r>
            <a:r>
              <a:rPr lang="en-US" sz="2400" spc="-26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 dirty="0">
                <a:solidFill>
                  <a:srgbClr val="000000"/>
                </a:solidFill>
                <a:latin typeface="IBM Plex Sans"/>
              </a:rPr>
              <a:t>CMFI/</a:t>
            </a:r>
            <a:r>
              <a:rPr lang="en-US" sz="2400" spc="-26" dirty="0" err="1">
                <a:solidFill>
                  <a:srgbClr val="000000"/>
                </a:solidFill>
                <a:latin typeface="IBM Plex Sans"/>
              </a:rPr>
              <a:t>scuola</a:t>
            </a:r>
            <a:endParaRPr lang="en-US" sz="2400" spc="-26" dirty="0">
              <a:solidFill>
                <a:srgbClr val="000000"/>
              </a:solidFill>
              <a:latin typeface="IBM Plex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03174" y="2274303"/>
            <a:ext cx="6328867" cy="211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2400" spc="-26">
                <a:solidFill>
                  <a:srgbClr val="000000"/>
                </a:solidFill>
                <a:latin typeface="IBM Plex Sans"/>
              </a:rPr>
              <a:t>3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-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Accettare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regolamento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ciclostazione</a:t>
            </a:r>
          </a:p>
          <a:p>
            <a:pPr algn="just">
              <a:lnSpc>
                <a:spcPts val="5759"/>
              </a:lnSpc>
            </a:pPr>
            <a:r>
              <a:rPr lang="en-US" sz="2400" spc="-26">
                <a:solidFill>
                  <a:srgbClr val="000000"/>
                </a:solidFill>
                <a:latin typeface="IBM Plex Sans"/>
              </a:rPr>
              <a:t>4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-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Consegnare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il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modulo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compilato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alla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scuola 5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-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Ritirare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il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badge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03174" y="1770669"/>
            <a:ext cx="3193799" cy="423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26">
                <a:solidFill>
                  <a:srgbClr val="000000"/>
                </a:solidFill>
                <a:latin typeface="IBM Plex Sans"/>
              </a:rPr>
              <a:t>2</a:t>
            </a:r>
            <a:r>
              <a:rPr lang="en-US" sz="2402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2" spc="-26">
                <a:solidFill>
                  <a:srgbClr val="000000"/>
                </a:solidFill>
                <a:latin typeface="IBM Plex Sans"/>
              </a:rPr>
              <a:t>-</a:t>
            </a:r>
            <a:r>
              <a:rPr lang="en-US" sz="2402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2" spc="-26">
                <a:solidFill>
                  <a:srgbClr val="000000"/>
                </a:solidFill>
                <a:latin typeface="IBM Plex Sans"/>
              </a:rPr>
              <a:t>Compilare</a:t>
            </a:r>
            <a:r>
              <a:rPr lang="en-US" sz="2402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2" spc="-26">
                <a:solidFill>
                  <a:srgbClr val="000000"/>
                </a:solidFill>
                <a:latin typeface="IBM Plex Sans"/>
              </a:rPr>
              <a:t>il</a:t>
            </a:r>
            <a:r>
              <a:rPr lang="en-US" sz="2402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2" spc="-26">
                <a:solidFill>
                  <a:srgbClr val="000000"/>
                </a:solidFill>
                <a:latin typeface="IBM Plex Sans"/>
              </a:rPr>
              <a:t>modulo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75120" y="387096"/>
            <a:ext cx="2468880" cy="665988"/>
          </a:xfrm>
          <a:custGeom>
            <a:avLst/>
            <a:gdLst/>
            <a:ahLst/>
            <a:cxnLst/>
            <a:rect l="l" t="t" r="r" b="b"/>
            <a:pathLst>
              <a:path w="2468880" h="665988">
                <a:moveTo>
                  <a:pt x="0" y="0"/>
                </a:moveTo>
                <a:lnTo>
                  <a:pt x="2468880" y="0"/>
                </a:lnTo>
                <a:lnTo>
                  <a:pt x="2468880" y="665988"/>
                </a:lnTo>
                <a:lnTo>
                  <a:pt x="0" y="665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423660"/>
            <a:ext cx="9144000" cy="434340"/>
          </a:xfrm>
          <a:custGeom>
            <a:avLst/>
            <a:gdLst/>
            <a:ahLst/>
            <a:cxnLst/>
            <a:rect l="l" t="t" r="r" b="b"/>
            <a:pathLst>
              <a:path w="9144000" h="434340">
                <a:moveTo>
                  <a:pt x="0" y="0"/>
                </a:moveTo>
                <a:lnTo>
                  <a:pt x="9144000" y="0"/>
                </a:lnTo>
                <a:lnTo>
                  <a:pt x="9144000" y="434340"/>
                </a:lnTo>
                <a:lnTo>
                  <a:pt x="0" y="434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70967" y="358054"/>
            <a:ext cx="3843833" cy="469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dirty="0" err="1">
                <a:solidFill>
                  <a:srgbClr val="AB2C30"/>
                </a:solidFill>
                <a:latin typeface="Calibri (MS)"/>
              </a:rPr>
              <a:t>Istruzioni</a:t>
            </a:r>
            <a:r>
              <a:rPr lang="en-US" sz="2798" dirty="0">
                <a:solidFill>
                  <a:srgbClr val="AB2C30"/>
                </a:solidFill>
                <a:latin typeface="Calibri (MS)"/>
              </a:rPr>
              <a:t> per </a:t>
            </a:r>
            <a:r>
              <a:rPr lang="en-US" sz="2798" dirty="0" err="1">
                <a:solidFill>
                  <a:srgbClr val="AB2C30"/>
                </a:solidFill>
                <a:latin typeface="Calibri (MS)"/>
              </a:rPr>
              <a:t>l’uso</a:t>
            </a:r>
            <a:endParaRPr lang="en-US" sz="2798" dirty="0">
              <a:solidFill>
                <a:srgbClr val="AB2C30"/>
              </a:solidFill>
              <a:latin typeface="Calibri (MS)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31207" y="6530854"/>
            <a:ext cx="2432609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9">
                <a:solidFill>
                  <a:srgbClr val="FFFFFF"/>
                </a:solidFill>
                <a:latin typeface="IBM Plex Sans"/>
              </a:rPr>
              <a:t>Piano Urbano della Mobilità Sostenibile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812025" y="6530854"/>
            <a:ext cx="151771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5">
                <a:solidFill>
                  <a:srgbClr val="FFFFFF"/>
                </a:solidFill>
                <a:latin typeface="IBM Plex Sans"/>
              </a:rPr>
              <a:t>13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5138" y="4924158"/>
            <a:ext cx="1870862" cy="405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21" dirty="0">
                <a:solidFill>
                  <a:srgbClr val="000000"/>
                </a:solidFill>
                <a:latin typeface="IBM Plex Sans"/>
              </a:rPr>
              <a:t>5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>
                <a:solidFill>
                  <a:srgbClr val="000000"/>
                </a:solidFill>
                <a:latin typeface="IBM Plex Sans"/>
              </a:rPr>
              <a:t>-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 err="1">
                <a:solidFill>
                  <a:srgbClr val="000000"/>
                </a:solidFill>
                <a:latin typeface="IBM Plex Sans"/>
              </a:rPr>
              <a:t>Caschi</a:t>
            </a:r>
            <a:endParaRPr lang="en-US" sz="2400" spc="-21" dirty="0">
              <a:solidFill>
                <a:srgbClr val="000000"/>
              </a:solidFill>
              <a:latin typeface="IBM Plex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15138" y="1078973"/>
            <a:ext cx="7096963" cy="2927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6"/>
              </a:lnSpc>
            </a:pPr>
            <a:r>
              <a:rPr lang="en-US" sz="2400" spc="-21" dirty="0">
                <a:solidFill>
                  <a:srgbClr val="000000"/>
                </a:solidFill>
                <a:latin typeface="IBM Plex Sans"/>
              </a:rPr>
              <a:t>1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>
                <a:solidFill>
                  <a:srgbClr val="000000"/>
                </a:solidFill>
                <a:latin typeface="IBM Plex Sans"/>
              </a:rPr>
              <a:t>-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 err="1">
                <a:solidFill>
                  <a:srgbClr val="000000"/>
                </a:solidFill>
                <a:latin typeface="IBM Plex Sans"/>
              </a:rPr>
              <a:t>Ingresso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 err="1">
                <a:solidFill>
                  <a:srgbClr val="000000"/>
                </a:solidFill>
                <a:latin typeface="IBM Plex Sans"/>
              </a:rPr>
              <a:t>tramite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>
                <a:solidFill>
                  <a:srgbClr val="000000"/>
                </a:solidFill>
                <a:latin typeface="IBM Plex Sans"/>
              </a:rPr>
              <a:t>badge</a:t>
            </a:r>
          </a:p>
          <a:p>
            <a:pPr algn="l">
              <a:lnSpc>
                <a:spcPts val="2228"/>
              </a:lnSpc>
            </a:pP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Assicurarsi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>
                <a:solidFill>
                  <a:srgbClr val="000000"/>
                </a:solidFill>
                <a:latin typeface="IBM Plex Sans"/>
              </a:rPr>
              <a:t>di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chiudere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sempre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>
                <a:solidFill>
                  <a:srgbClr val="000000"/>
                </a:solidFill>
                <a:latin typeface="IBM Plex Sans"/>
              </a:rPr>
              <a:t>la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>
                <a:solidFill>
                  <a:srgbClr val="000000"/>
                </a:solidFill>
                <a:latin typeface="IBM Plex Sans"/>
              </a:rPr>
              <a:t>porta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>
                <a:solidFill>
                  <a:srgbClr val="000000"/>
                </a:solidFill>
                <a:latin typeface="IBM Plex Sans"/>
              </a:rPr>
              <a:t>di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ingresso</a:t>
            </a:r>
            <a:endParaRPr lang="en-US" sz="1596" spc="-14" dirty="0">
              <a:solidFill>
                <a:srgbClr val="000000"/>
              </a:solidFill>
              <a:latin typeface="IBM Plex Sans"/>
            </a:endParaRPr>
          </a:p>
          <a:p>
            <a:pPr algn="l">
              <a:lnSpc>
                <a:spcPts val="6000"/>
              </a:lnSpc>
            </a:pPr>
            <a:r>
              <a:rPr lang="en-US" sz="2400" spc="-21" dirty="0">
                <a:solidFill>
                  <a:srgbClr val="000000"/>
                </a:solidFill>
                <a:latin typeface="IBM Plex Sans"/>
              </a:rPr>
              <a:t>2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>
                <a:solidFill>
                  <a:srgbClr val="000000"/>
                </a:solidFill>
                <a:latin typeface="IBM Plex Sans"/>
              </a:rPr>
              <a:t>-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 err="1">
                <a:solidFill>
                  <a:srgbClr val="000000"/>
                </a:solidFill>
                <a:latin typeface="IBM Plex Sans"/>
              </a:rPr>
              <a:t>Uscita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 err="1">
                <a:solidFill>
                  <a:srgbClr val="000000"/>
                </a:solidFill>
                <a:latin typeface="IBM Plex Sans"/>
              </a:rPr>
              <a:t>tramite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>
                <a:solidFill>
                  <a:srgbClr val="000000"/>
                </a:solidFill>
                <a:latin typeface="IBM Plex Sans"/>
              </a:rPr>
              <a:t>la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>
                <a:solidFill>
                  <a:srgbClr val="000000"/>
                </a:solidFill>
                <a:latin typeface="IBM Plex Sans"/>
              </a:rPr>
              <a:t>porta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>
                <a:solidFill>
                  <a:srgbClr val="000000"/>
                </a:solidFill>
                <a:latin typeface="IBM Plex Sans"/>
              </a:rPr>
              <a:t>con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 err="1">
                <a:solidFill>
                  <a:srgbClr val="000000"/>
                </a:solidFill>
                <a:latin typeface="IBM Plex Sans"/>
              </a:rPr>
              <a:t>maniglione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 err="1">
                <a:solidFill>
                  <a:srgbClr val="000000"/>
                </a:solidFill>
                <a:latin typeface="IBM Plex Sans"/>
              </a:rPr>
              <a:t>antipanico</a:t>
            </a:r>
            <a:endParaRPr lang="en-US" sz="2400" spc="-21" dirty="0">
              <a:solidFill>
                <a:srgbClr val="000000"/>
              </a:solidFill>
              <a:latin typeface="IBM Plex Sans"/>
            </a:endParaRPr>
          </a:p>
          <a:p>
            <a:pPr algn="l">
              <a:lnSpc>
                <a:spcPts val="798"/>
              </a:lnSpc>
            </a:pP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Assicurarsi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>
                <a:solidFill>
                  <a:srgbClr val="000000"/>
                </a:solidFill>
                <a:latin typeface="IBM Plex Sans"/>
              </a:rPr>
              <a:t>di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chiudere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sempre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>
                <a:solidFill>
                  <a:srgbClr val="000000"/>
                </a:solidFill>
                <a:latin typeface="IBM Plex Sans"/>
              </a:rPr>
              <a:t>la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>
                <a:solidFill>
                  <a:srgbClr val="000000"/>
                </a:solidFill>
                <a:latin typeface="IBM Plex Sans"/>
              </a:rPr>
              <a:t>porta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>
                <a:solidFill>
                  <a:srgbClr val="000000"/>
                </a:solidFill>
                <a:latin typeface="IBM Plex Sans"/>
              </a:rPr>
              <a:t>di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uscita</a:t>
            </a:r>
            <a:endParaRPr lang="en-US" sz="1596" spc="-14" dirty="0">
              <a:solidFill>
                <a:srgbClr val="000000"/>
              </a:solidFill>
              <a:latin typeface="IBM Plex Sans"/>
            </a:endParaRPr>
          </a:p>
          <a:p>
            <a:pPr algn="l">
              <a:lnSpc>
                <a:spcPts val="6000"/>
              </a:lnSpc>
            </a:pPr>
            <a:r>
              <a:rPr lang="en-US" sz="2400" spc="-21" dirty="0">
                <a:solidFill>
                  <a:srgbClr val="000000"/>
                </a:solidFill>
                <a:latin typeface="IBM Plex Sans"/>
              </a:rPr>
              <a:t>3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>
                <a:solidFill>
                  <a:srgbClr val="000000"/>
                </a:solidFill>
                <a:latin typeface="IBM Plex Sans"/>
              </a:rPr>
              <a:t>–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 err="1">
                <a:solidFill>
                  <a:srgbClr val="000000"/>
                </a:solidFill>
                <a:latin typeface="IBM Plex Sans"/>
              </a:rPr>
              <a:t>Lucchetti</a:t>
            </a:r>
            <a:endParaRPr lang="en-US" sz="2400" spc="-21" dirty="0">
              <a:solidFill>
                <a:srgbClr val="000000"/>
              </a:solidFill>
              <a:latin typeface="IBM Plex Sans"/>
            </a:endParaRPr>
          </a:p>
          <a:p>
            <a:pPr algn="l">
              <a:lnSpc>
                <a:spcPts val="799"/>
              </a:lnSpc>
            </a:pPr>
            <a:r>
              <a:rPr lang="en-US" sz="1598" spc="-14" dirty="0">
                <a:solidFill>
                  <a:srgbClr val="000000"/>
                </a:solidFill>
                <a:latin typeface="IBM Plex Sans"/>
              </a:rPr>
              <a:t>Per</a:t>
            </a:r>
            <a:r>
              <a:rPr lang="en-US" sz="1598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8" spc="-14" dirty="0" err="1">
                <a:solidFill>
                  <a:srgbClr val="000000"/>
                </a:solidFill>
                <a:latin typeface="IBM Plex Sans"/>
              </a:rPr>
              <a:t>assicurare</a:t>
            </a:r>
            <a:r>
              <a:rPr lang="en-US" sz="1598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8" spc="-14" dirty="0">
                <a:solidFill>
                  <a:srgbClr val="000000"/>
                </a:solidFill>
                <a:latin typeface="IBM Plex Sans"/>
              </a:rPr>
              <a:t>le</a:t>
            </a:r>
            <a:r>
              <a:rPr lang="en-US" sz="1598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8" spc="-14" dirty="0" err="1">
                <a:solidFill>
                  <a:srgbClr val="000000"/>
                </a:solidFill>
                <a:latin typeface="IBM Plex Sans"/>
              </a:rPr>
              <a:t>biciclette</a:t>
            </a:r>
            <a:r>
              <a:rPr lang="en-US" sz="1598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8" spc="-14" dirty="0" err="1">
                <a:solidFill>
                  <a:srgbClr val="000000"/>
                </a:solidFill>
                <a:latin typeface="IBM Plex Sans"/>
              </a:rPr>
              <a:t>alle</a:t>
            </a:r>
            <a:r>
              <a:rPr lang="en-US" sz="1598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8" spc="-14" dirty="0" err="1">
                <a:solidFill>
                  <a:srgbClr val="000000"/>
                </a:solidFill>
                <a:latin typeface="IBM Plex Sans"/>
              </a:rPr>
              <a:t>rastrelliere</a:t>
            </a:r>
            <a:r>
              <a:rPr lang="en-US" sz="1598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8" spc="-14" dirty="0">
                <a:solidFill>
                  <a:srgbClr val="000000"/>
                </a:solidFill>
                <a:latin typeface="IBM Plex Sans"/>
              </a:rPr>
              <a:t>e</a:t>
            </a:r>
            <a:r>
              <a:rPr lang="en-US" sz="1598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8" spc="-14" dirty="0" err="1">
                <a:solidFill>
                  <a:srgbClr val="000000"/>
                </a:solidFill>
                <a:latin typeface="IBM Plex Sans"/>
              </a:rPr>
              <a:t>chiudere</a:t>
            </a:r>
            <a:r>
              <a:rPr lang="en-US" sz="1598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8" spc="-14" dirty="0" err="1">
                <a:solidFill>
                  <a:srgbClr val="000000"/>
                </a:solidFill>
                <a:latin typeface="IBM Plex Sans"/>
              </a:rPr>
              <a:t>gli</a:t>
            </a:r>
            <a:r>
              <a:rPr lang="en-US" sz="1598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8" spc="-14" dirty="0" err="1">
                <a:solidFill>
                  <a:srgbClr val="000000"/>
                </a:solidFill>
                <a:latin typeface="IBM Plex Sans"/>
              </a:rPr>
              <a:t>armadietti</a:t>
            </a:r>
            <a:endParaRPr lang="en-US" sz="1598" spc="-14" dirty="0">
              <a:solidFill>
                <a:srgbClr val="000000"/>
              </a:solidFill>
              <a:latin typeface="IBM Plex Sans"/>
            </a:endParaRPr>
          </a:p>
          <a:p>
            <a:pPr algn="l">
              <a:lnSpc>
                <a:spcPts val="6000"/>
              </a:lnSpc>
            </a:pPr>
            <a:r>
              <a:rPr lang="en-US" sz="2400" spc="-21" dirty="0">
                <a:solidFill>
                  <a:srgbClr val="000000"/>
                </a:solidFill>
                <a:latin typeface="IBM Plex Sans"/>
              </a:rPr>
              <a:t>4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>
                <a:solidFill>
                  <a:srgbClr val="000000"/>
                </a:solidFill>
                <a:latin typeface="IBM Plex Sans"/>
              </a:rPr>
              <a:t>-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 err="1">
                <a:solidFill>
                  <a:srgbClr val="000000"/>
                </a:solidFill>
                <a:latin typeface="IBM Plex Sans"/>
              </a:rPr>
              <a:t>Biciclette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>
                <a:solidFill>
                  <a:srgbClr val="000000"/>
                </a:solidFill>
                <a:latin typeface="IBM Plex Sans"/>
              </a:rPr>
              <a:t>e</a:t>
            </a:r>
            <a:r>
              <a:rPr lang="en-US" sz="2400" spc="-2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1" dirty="0" err="1">
                <a:solidFill>
                  <a:srgbClr val="000000"/>
                </a:solidFill>
                <a:latin typeface="IBM Plex Sans"/>
              </a:rPr>
              <a:t>monopattini</a:t>
            </a:r>
            <a:endParaRPr lang="en-US" sz="2400" spc="-21" dirty="0">
              <a:solidFill>
                <a:srgbClr val="000000"/>
              </a:solidFill>
              <a:latin typeface="IBM Plex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15138" y="5319293"/>
            <a:ext cx="7509662" cy="263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Potranno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essere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chiusi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all’interno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degli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appositi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armadietti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>
                <a:solidFill>
                  <a:srgbClr val="000000"/>
                </a:solidFill>
                <a:latin typeface="IBM Plex Sans"/>
              </a:rPr>
              <a:t>con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lucchetti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propri</a:t>
            </a:r>
            <a:endParaRPr lang="en-US" sz="1596" spc="-14" dirty="0">
              <a:solidFill>
                <a:srgbClr val="000000"/>
              </a:solidFill>
              <a:latin typeface="IBM Plex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15138" y="4006490"/>
            <a:ext cx="8396887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919"/>
              </a:lnSpc>
            </a:pPr>
            <a:r>
              <a:rPr lang="en-US" sz="1596" spc="-14" dirty="0">
                <a:solidFill>
                  <a:srgbClr val="000000"/>
                </a:solidFill>
                <a:latin typeface="IBM Plex Sans"/>
              </a:rPr>
              <a:t>Le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biciclette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potranno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essere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assicurate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alle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>
                <a:solidFill>
                  <a:srgbClr val="000000"/>
                </a:solidFill>
                <a:latin typeface="IBM Plex Sans"/>
              </a:rPr>
              <a:t>apposite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rastrelliere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>
                <a:solidFill>
                  <a:srgbClr val="000000"/>
                </a:solidFill>
                <a:latin typeface="IBM Plex Sans"/>
              </a:rPr>
              <a:t>con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catene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>
                <a:solidFill>
                  <a:srgbClr val="000000"/>
                </a:solidFill>
                <a:latin typeface="IBM Plex Sans"/>
              </a:rPr>
              <a:t>e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lucchetti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propri</a:t>
            </a:r>
            <a:r>
              <a:rPr lang="en-US" sz="1596" spc="-14" dirty="0">
                <a:solidFill>
                  <a:srgbClr val="000000"/>
                </a:solidFill>
                <a:latin typeface="IBM Plex Sans"/>
              </a:rPr>
              <a:t>. 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monopattini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potranno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essere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chiusi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all’interno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degli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appositi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armadietti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>
                <a:solidFill>
                  <a:srgbClr val="000000"/>
                </a:solidFill>
                <a:latin typeface="IBM Plex Sans"/>
              </a:rPr>
              <a:t>con</a:t>
            </a:r>
            <a:r>
              <a:rPr lang="en-US" sz="1596" spc="-1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14" dirty="0" err="1">
                <a:solidFill>
                  <a:srgbClr val="000000"/>
                </a:solidFill>
                <a:latin typeface="IBM Plex Sans"/>
              </a:rPr>
              <a:t>lucchetti</a:t>
            </a:r>
            <a:endParaRPr lang="en-US" sz="1596" spc="-14" dirty="0">
              <a:solidFill>
                <a:srgbClr val="000000"/>
              </a:solidFill>
              <a:latin typeface="IBM Plex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15138" y="4465272"/>
            <a:ext cx="1101728" cy="2635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37"/>
              </a:lnSpc>
            </a:pPr>
            <a:r>
              <a:rPr lang="en-US" sz="1598" spc="-14" dirty="0" err="1">
                <a:solidFill>
                  <a:srgbClr val="000000"/>
                </a:solidFill>
                <a:latin typeface="IBM Plex Sans"/>
              </a:rPr>
              <a:t>propri</a:t>
            </a:r>
            <a:r>
              <a:rPr lang="en-US" sz="1598" spc="-14" dirty="0">
                <a:solidFill>
                  <a:srgbClr val="000000"/>
                </a:solidFill>
                <a:latin typeface="IBM Plex Sans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75120" y="387096"/>
            <a:ext cx="2468880" cy="665988"/>
          </a:xfrm>
          <a:custGeom>
            <a:avLst/>
            <a:gdLst/>
            <a:ahLst/>
            <a:cxnLst/>
            <a:rect l="l" t="t" r="r" b="b"/>
            <a:pathLst>
              <a:path w="2468880" h="665988">
                <a:moveTo>
                  <a:pt x="0" y="0"/>
                </a:moveTo>
                <a:lnTo>
                  <a:pt x="2468880" y="0"/>
                </a:lnTo>
                <a:lnTo>
                  <a:pt x="2468880" y="665988"/>
                </a:lnTo>
                <a:lnTo>
                  <a:pt x="0" y="665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423660"/>
            <a:ext cx="9144000" cy="434340"/>
          </a:xfrm>
          <a:custGeom>
            <a:avLst/>
            <a:gdLst/>
            <a:ahLst/>
            <a:cxnLst/>
            <a:rect l="l" t="t" r="r" b="b"/>
            <a:pathLst>
              <a:path w="9144000" h="434340">
                <a:moveTo>
                  <a:pt x="0" y="0"/>
                </a:moveTo>
                <a:lnTo>
                  <a:pt x="9144000" y="0"/>
                </a:lnTo>
                <a:lnTo>
                  <a:pt x="9144000" y="434340"/>
                </a:lnTo>
                <a:lnTo>
                  <a:pt x="0" y="434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774180" y="2511552"/>
            <a:ext cx="1688592" cy="2159508"/>
          </a:xfrm>
          <a:custGeom>
            <a:avLst/>
            <a:gdLst/>
            <a:ahLst/>
            <a:cxnLst/>
            <a:rect l="l" t="t" r="r" b="b"/>
            <a:pathLst>
              <a:path w="1688592" h="2159508">
                <a:moveTo>
                  <a:pt x="0" y="0"/>
                </a:moveTo>
                <a:lnTo>
                  <a:pt x="1688592" y="0"/>
                </a:lnTo>
                <a:lnTo>
                  <a:pt x="1688592" y="2159508"/>
                </a:lnTo>
                <a:lnTo>
                  <a:pt x="0" y="21595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390900" y="2348484"/>
            <a:ext cx="2852928" cy="1994916"/>
          </a:xfrm>
          <a:custGeom>
            <a:avLst/>
            <a:gdLst/>
            <a:ahLst/>
            <a:cxnLst/>
            <a:rect l="l" t="t" r="r" b="b"/>
            <a:pathLst>
              <a:path w="2852928" h="1994916">
                <a:moveTo>
                  <a:pt x="0" y="0"/>
                </a:moveTo>
                <a:lnTo>
                  <a:pt x="2852928" y="0"/>
                </a:lnTo>
                <a:lnTo>
                  <a:pt x="2852928" y="1994916"/>
                </a:lnTo>
                <a:lnTo>
                  <a:pt x="0" y="19949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56032" y="2743200"/>
            <a:ext cx="2671572" cy="3557016"/>
          </a:xfrm>
          <a:custGeom>
            <a:avLst/>
            <a:gdLst/>
            <a:ahLst/>
            <a:cxnLst/>
            <a:rect l="l" t="t" r="r" b="b"/>
            <a:pathLst>
              <a:path w="2671572" h="3557016">
                <a:moveTo>
                  <a:pt x="0" y="0"/>
                </a:moveTo>
                <a:lnTo>
                  <a:pt x="2671572" y="0"/>
                </a:lnTo>
                <a:lnTo>
                  <a:pt x="2671572" y="3557016"/>
                </a:lnTo>
                <a:lnTo>
                  <a:pt x="0" y="35570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413248" y="4172712"/>
            <a:ext cx="1391412" cy="2001012"/>
          </a:xfrm>
          <a:custGeom>
            <a:avLst/>
            <a:gdLst/>
            <a:ahLst/>
            <a:cxnLst/>
            <a:rect l="l" t="t" r="r" b="b"/>
            <a:pathLst>
              <a:path w="1391412" h="2001012">
                <a:moveTo>
                  <a:pt x="0" y="0"/>
                </a:moveTo>
                <a:lnTo>
                  <a:pt x="1391412" y="0"/>
                </a:lnTo>
                <a:lnTo>
                  <a:pt x="1391412" y="2001012"/>
                </a:lnTo>
                <a:lnTo>
                  <a:pt x="0" y="20010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70966" y="358054"/>
            <a:ext cx="4910633" cy="469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dirty="0" err="1">
                <a:solidFill>
                  <a:srgbClr val="AB2C30"/>
                </a:solidFill>
                <a:latin typeface="Calibri (MS)"/>
              </a:rPr>
              <a:t>Sblocco</a:t>
            </a:r>
            <a:r>
              <a:rPr lang="en-US" sz="2798" dirty="0">
                <a:solidFill>
                  <a:srgbClr val="AB2C30"/>
                </a:solidFill>
                <a:latin typeface="Calibri (MS)"/>
              </a:rPr>
              <a:t> </a:t>
            </a:r>
            <a:r>
              <a:rPr lang="en-US" sz="2798" dirty="0" err="1">
                <a:solidFill>
                  <a:srgbClr val="AB2C30"/>
                </a:solidFill>
                <a:latin typeface="Calibri (MS)"/>
              </a:rPr>
              <a:t>della</a:t>
            </a:r>
            <a:r>
              <a:rPr lang="en-US" sz="2798" dirty="0">
                <a:solidFill>
                  <a:srgbClr val="AB2C30"/>
                </a:solidFill>
                <a:latin typeface="Calibri (MS)"/>
              </a:rPr>
              <a:t> porta di </a:t>
            </a:r>
            <a:r>
              <a:rPr lang="en-US" sz="2798" dirty="0" err="1">
                <a:solidFill>
                  <a:srgbClr val="AB2C30"/>
                </a:solidFill>
                <a:latin typeface="Calibri (MS)"/>
              </a:rPr>
              <a:t>ingresso</a:t>
            </a:r>
            <a:endParaRPr lang="en-US" sz="2798" dirty="0">
              <a:solidFill>
                <a:srgbClr val="AB2C30"/>
              </a:solidFill>
              <a:latin typeface="Calibri (MS)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31207" y="6530854"/>
            <a:ext cx="2432609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14">
                <a:solidFill>
                  <a:srgbClr val="FFFFFF"/>
                </a:solidFill>
                <a:latin typeface="IBM Plex Sans"/>
              </a:rPr>
              <a:t>Piano Urbano della Mobilità Sostenibile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12025" y="6530854"/>
            <a:ext cx="151771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9">
                <a:solidFill>
                  <a:srgbClr val="FFFFFF"/>
                </a:solidFill>
                <a:latin typeface="IBM Plex Sans"/>
              </a:rPr>
              <a:t>14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5138" y="997572"/>
            <a:ext cx="8363712" cy="741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spc="-31" dirty="0" err="1">
                <a:solidFill>
                  <a:srgbClr val="000000"/>
                </a:solidFill>
                <a:latin typeface="IBM Plex Sans"/>
              </a:rPr>
              <a:t>L’accesso</a:t>
            </a:r>
            <a:r>
              <a:rPr lang="en-US" sz="2400" spc="-3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 dirty="0" err="1">
                <a:solidFill>
                  <a:srgbClr val="000000"/>
                </a:solidFill>
                <a:latin typeface="IBM Plex Sans"/>
              </a:rPr>
              <a:t>alla</a:t>
            </a:r>
            <a:r>
              <a:rPr lang="en-US" sz="2400" spc="-3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 dirty="0" err="1">
                <a:solidFill>
                  <a:srgbClr val="000000"/>
                </a:solidFill>
                <a:latin typeface="IBM Plex Sans"/>
              </a:rPr>
              <a:t>Ciclostazione</a:t>
            </a:r>
            <a:r>
              <a:rPr lang="en-US" sz="2400" spc="-3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 dirty="0">
                <a:solidFill>
                  <a:srgbClr val="000000"/>
                </a:solidFill>
                <a:latin typeface="IBM Plex Sans"/>
              </a:rPr>
              <a:t>è</a:t>
            </a:r>
            <a:r>
              <a:rPr lang="en-US" sz="2400" spc="-3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 dirty="0" err="1">
                <a:solidFill>
                  <a:srgbClr val="000000"/>
                </a:solidFill>
                <a:latin typeface="IBM Plex Sans"/>
              </a:rPr>
              <a:t>consentito</a:t>
            </a:r>
            <a:r>
              <a:rPr lang="en-US" sz="2400" spc="-3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 dirty="0">
                <a:solidFill>
                  <a:srgbClr val="000000"/>
                </a:solidFill>
                <a:latin typeface="IBM Plex Sans"/>
              </a:rPr>
              <a:t>solo</a:t>
            </a:r>
            <a:r>
              <a:rPr lang="en-US" sz="2400" spc="-3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 dirty="0" err="1">
                <a:solidFill>
                  <a:srgbClr val="000000"/>
                </a:solidFill>
                <a:latin typeface="IBM Plex Sans"/>
              </a:rPr>
              <a:t>attraverso</a:t>
            </a:r>
            <a:endParaRPr lang="en-US" sz="2400" spc="-31" dirty="0">
              <a:solidFill>
                <a:srgbClr val="000000"/>
              </a:solidFill>
              <a:latin typeface="IBM Plex Sans"/>
            </a:endParaRPr>
          </a:p>
          <a:p>
            <a:pPr algn="l">
              <a:lnSpc>
                <a:spcPts val="2879"/>
              </a:lnSpc>
            </a:pPr>
            <a:r>
              <a:rPr lang="en-US" sz="2400" spc="-31" dirty="0" err="1">
                <a:solidFill>
                  <a:srgbClr val="000000"/>
                </a:solidFill>
                <a:latin typeface="IBM Plex Sans"/>
              </a:rPr>
              <a:t>l’utilizzo</a:t>
            </a:r>
            <a:r>
              <a:rPr lang="en-US" sz="2400" spc="-3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 dirty="0" err="1">
                <a:solidFill>
                  <a:srgbClr val="000000"/>
                </a:solidFill>
                <a:latin typeface="IBM Plex Sans"/>
              </a:rPr>
              <a:t>dell’apposito</a:t>
            </a:r>
            <a:r>
              <a:rPr lang="en-US" sz="2400" spc="-31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31" dirty="0">
                <a:solidFill>
                  <a:srgbClr val="000000"/>
                </a:solidFill>
                <a:latin typeface="IBM Plex Sans"/>
              </a:rPr>
              <a:t>badge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5138" y="1766392"/>
            <a:ext cx="70942" cy="482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19"/>
              </a:lnSpc>
            </a:pPr>
            <a:r>
              <a:rPr lang="en-US" sz="1596" spc="-12">
                <a:solidFill>
                  <a:srgbClr val="000000"/>
                </a:solidFill>
                <a:latin typeface="IBM Plex Sans Condensed"/>
              </a:rPr>
              <a:t>• 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30250" y="1739417"/>
            <a:ext cx="7848390" cy="493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6" spc="-20">
                <a:solidFill>
                  <a:srgbClr val="000000"/>
                </a:solidFill>
                <a:latin typeface="IBM Plex Sans"/>
              </a:rPr>
              <a:t>Il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lettore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del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badge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è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posizionato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alla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destra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della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porta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di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ingresso;</a:t>
            </a:r>
          </a:p>
          <a:p>
            <a:pPr algn="l">
              <a:lnSpc>
                <a:spcPts val="1919"/>
              </a:lnSpc>
            </a:pPr>
            <a:r>
              <a:rPr lang="en-US" sz="1596" spc="-20">
                <a:solidFill>
                  <a:srgbClr val="000000"/>
                </a:solidFill>
                <a:latin typeface="IBM Plex Sans"/>
              </a:rPr>
              <a:t>Appoggiare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il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badge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per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circa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un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secondo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in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corrispondenza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della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scritta</a:t>
            </a:r>
            <a:r>
              <a:rPr lang="en-US" sz="1596" spc="-20">
                <a:solidFill>
                  <a:srgbClr val="FFFFFF"/>
                </a:solidFill>
                <a:latin typeface="IBM Plex Sans Bold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 Bold"/>
              </a:rPr>
              <a:t>GESCO</a:t>
            </a:r>
            <a:r>
              <a:rPr lang="en-US" sz="1596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6" spc="-20">
                <a:solidFill>
                  <a:srgbClr val="000000"/>
                </a:solidFill>
                <a:latin typeface="IBM Plex Sans"/>
              </a:rPr>
              <a:t>fino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0250" y="2198199"/>
            <a:ext cx="2124589" cy="278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7"/>
              </a:lnSpc>
            </a:pPr>
            <a:r>
              <a:rPr lang="en-US" sz="1598" spc="-20">
                <a:solidFill>
                  <a:srgbClr val="000000"/>
                </a:solidFill>
                <a:latin typeface="IBM Plex Sans"/>
              </a:rPr>
              <a:t>allo</a:t>
            </a:r>
            <a:r>
              <a:rPr lang="en-US" sz="1598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8" spc="-20">
                <a:solidFill>
                  <a:srgbClr val="000000"/>
                </a:solidFill>
                <a:latin typeface="IBM Plex Sans"/>
              </a:rPr>
              <a:t>sblocco</a:t>
            </a:r>
            <a:r>
              <a:rPr lang="en-US" sz="1598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8" spc="-20">
                <a:solidFill>
                  <a:srgbClr val="000000"/>
                </a:solidFill>
                <a:latin typeface="IBM Plex Sans"/>
              </a:rPr>
              <a:t>della</a:t>
            </a:r>
            <a:r>
              <a:rPr lang="en-US" sz="1598" spc="-2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1598" spc="-20">
                <a:solidFill>
                  <a:srgbClr val="000000"/>
                </a:solidFill>
                <a:latin typeface="IBM Plex Sans"/>
              </a:rPr>
              <a:t>porta.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921509" y="2424560"/>
            <a:ext cx="1661922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Calibri (MS)"/>
              </a:rPr>
              <a:t>Chiavi elettroniche (badge)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34766" y="6179972"/>
            <a:ext cx="3318634" cy="2041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dirty="0" err="1">
                <a:solidFill>
                  <a:srgbClr val="000000"/>
                </a:solidFill>
                <a:latin typeface="Calibri (MS)"/>
              </a:rPr>
              <a:t>Utilizzo</a:t>
            </a:r>
            <a:r>
              <a:rPr lang="en-US" sz="1200" dirty="0">
                <a:solidFill>
                  <a:srgbClr val="000000"/>
                </a:solidFill>
                <a:latin typeface="Calibri (MS)"/>
              </a:rPr>
              <a:t> del badge per lo </a:t>
            </a:r>
            <a:r>
              <a:rPr lang="en-US" sz="1200" dirty="0" err="1">
                <a:solidFill>
                  <a:srgbClr val="000000"/>
                </a:solidFill>
                <a:latin typeface="Calibri (MS)"/>
              </a:rPr>
              <a:t>sblocco</a:t>
            </a:r>
            <a:r>
              <a:rPr lang="en-US" sz="1200" dirty="0">
                <a:solidFill>
                  <a:srgbClr val="000000"/>
                </a:solidFill>
                <a:latin typeface="Calibri (MS)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 (MS)"/>
              </a:rPr>
              <a:t>della</a:t>
            </a:r>
            <a:r>
              <a:rPr lang="en-US" sz="1200" dirty="0">
                <a:solidFill>
                  <a:srgbClr val="000000"/>
                </a:solidFill>
                <a:latin typeface="Calibri (MS)"/>
              </a:rPr>
              <a:t> porta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38387" y="2437000"/>
            <a:ext cx="447751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Calibri (MS)"/>
              </a:rPr>
              <a:t>Lettore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75120" y="387096"/>
            <a:ext cx="2468880" cy="665988"/>
          </a:xfrm>
          <a:custGeom>
            <a:avLst/>
            <a:gdLst/>
            <a:ahLst/>
            <a:cxnLst/>
            <a:rect l="l" t="t" r="r" b="b"/>
            <a:pathLst>
              <a:path w="2468880" h="665988">
                <a:moveTo>
                  <a:pt x="0" y="0"/>
                </a:moveTo>
                <a:lnTo>
                  <a:pt x="2468880" y="0"/>
                </a:lnTo>
                <a:lnTo>
                  <a:pt x="2468880" y="665988"/>
                </a:lnTo>
                <a:lnTo>
                  <a:pt x="0" y="665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423660"/>
            <a:ext cx="9144000" cy="434340"/>
          </a:xfrm>
          <a:custGeom>
            <a:avLst/>
            <a:gdLst/>
            <a:ahLst/>
            <a:cxnLst/>
            <a:rect l="l" t="t" r="r" b="b"/>
            <a:pathLst>
              <a:path w="9144000" h="434340">
                <a:moveTo>
                  <a:pt x="0" y="0"/>
                </a:moveTo>
                <a:lnTo>
                  <a:pt x="9144000" y="0"/>
                </a:lnTo>
                <a:lnTo>
                  <a:pt x="9144000" y="434340"/>
                </a:lnTo>
                <a:lnTo>
                  <a:pt x="0" y="434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72312" y="1005840"/>
            <a:ext cx="3361944" cy="5361432"/>
          </a:xfrm>
          <a:custGeom>
            <a:avLst/>
            <a:gdLst/>
            <a:ahLst/>
            <a:cxnLst/>
            <a:rect l="l" t="t" r="r" b="b"/>
            <a:pathLst>
              <a:path w="3361944" h="5361432">
                <a:moveTo>
                  <a:pt x="0" y="0"/>
                </a:moveTo>
                <a:lnTo>
                  <a:pt x="3361944" y="0"/>
                </a:lnTo>
                <a:lnTo>
                  <a:pt x="3361944" y="5361432"/>
                </a:lnTo>
                <a:lnTo>
                  <a:pt x="0" y="53614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70967" y="358054"/>
            <a:ext cx="3841128" cy="532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>
                <a:solidFill>
                  <a:srgbClr val="AB2C30"/>
                </a:solidFill>
                <a:latin typeface="Calibri (MS)"/>
              </a:rPr>
              <a:t>Utilizzo del secondo piano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31207" y="6530854"/>
            <a:ext cx="2432609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14">
                <a:solidFill>
                  <a:srgbClr val="FFFFFF"/>
                </a:solidFill>
                <a:latin typeface="IBM Plex Sans"/>
              </a:rPr>
              <a:t>Piano Urbano della Mobilità Sostenibile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12025" y="6530854"/>
            <a:ext cx="151771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9">
                <a:solidFill>
                  <a:srgbClr val="FFFFFF"/>
                </a:solidFill>
                <a:latin typeface="IBM Plex Sans"/>
              </a:rPr>
              <a:t>15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39967" y="1928708"/>
            <a:ext cx="3209182" cy="2144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</a:pPr>
            <a:r>
              <a:rPr lang="en-US" sz="2795" spc="-36">
                <a:solidFill>
                  <a:srgbClr val="000000"/>
                </a:solidFill>
                <a:latin typeface="IBM Plex Sans"/>
              </a:rPr>
              <a:t>Tirare</a:t>
            </a:r>
            <a:r>
              <a:rPr lang="en-US" sz="2795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6">
                <a:solidFill>
                  <a:srgbClr val="000000"/>
                </a:solidFill>
                <a:latin typeface="IBM Plex Sans"/>
              </a:rPr>
              <a:t>la</a:t>
            </a:r>
            <a:r>
              <a:rPr lang="en-US" sz="2795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6">
                <a:solidFill>
                  <a:srgbClr val="000000"/>
                </a:solidFill>
                <a:latin typeface="IBM Plex Sans"/>
              </a:rPr>
              <a:t>maniglia della</a:t>
            </a:r>
            <a:r>
              <a:rPr lang="en-US" sz="2795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6">
                <a:solidFill>
                  <a:srgbClr val="000000"/>
                </a:solidFill>
                <a:latin typeface="IBM Plex Sans"/>
              </a:rPr>
              <a:t>guida</a:t>
            </a:r>
            <a:r>
              <a:rPr lang="en-US" sz="2795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6">
                <a:solidFill>
                  <a:srgbClr val="000000"/>
                </a:solidFill>
                <a:latin typeface="IBM Plex Sans"/>
              </a:rPr>
              <a:t>del piano</a:t>
            </a:r>
            <a:r>
              <a:rPr lang="en-US" sz="2795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6">
                <a:solidFill>
                  <a:srgbClr val="000000"/>
                </a:solidFill>
                <a:latin typeface="IBM Plex Sans"/>
              </a:rPr>
              <a:t>superiore verso</a:t>
            </a:r>
            <a:r>
              <a:rPr lang="en-US" sz="2795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6">
                <a:solidFill>
                  <a:srgbClr val="000000"/>
                </a:solidFill>
                <a:latin typeface="IBM Plex Sans"/>
              </a:rPr>
              <a:t>di</a:t>
            </a:r>
            <a:r>
              <a:rPr lang="en-US" sz="2795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6">
                <a:solidFill>
                  <a:srgbClr val="000000"/>
                </a:solidFill>
                <a:latin typeface="IBM Plex Sans"/>
              </a:rPr>
              <a:t>se</a:t>
            </a:r>
            <a:r>
              <a:rPr lang="en-US" sz="2795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6">
                <a:solidFill>
                  <a:srgbClr val="000000"/>
                </a:solidFill>
                <a:latin typeface="IBM Plex Sans"/>
              </a:rPr>
              <a:t>fino</a:t>
            </a:r>
            <a:r>
              <a:rPr lang="en-US" sz="2795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6">
                <a:solidFill>
                  <a:srgbClr val="000000"/>
                </a:solidFill>
                <a:latin typeface="IBM Plex Sans"/>
              </a:rPr>
              <a:t>a fine</a:t>
            </a:r>
            <a:r>
              <a:rPr lang="en-US" sz="2795" spc="-3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6">
                <a:solidFill>
                  <a:srgbClr val="000000"/>
                </a:solidFill>
                <a:latin typeface="IBM Plex Sans"/>
              </a:rPr>
              <a:t>corsa.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75120" y="387096"/>
            <a:ext cx="2468880" cy="665988"/>
          </a:xfrm>
          <a:custGeom>
            <a:avLst/>
            <a:gdLst/>
            <a:ahLst/>
            <a:cxnLst/>
            <a:rect l="l" t="t" r="r" b="b"/>
            <a:pathLst>
              <a:path w="2468880" h="665988">
                <a:moveTo>
                  <a:pt x="0" y="0"/>
                </a:moveTo>
                <a:lnTo>
                  <a:pt x="2468880" y="0"/>
                </a:lnTo>
                <a:lnTo>
                  <a:pt x="2468880" y="665988"/>
                </a:lnTo>
                <a:lnTo>
                  <a:pt x="0" y="665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423660"/>
            <a:ext cx="9144000" cy="434340"/>
          </a:xfrm>
          <a:custGeom>
            <a:avLst/>
            <a:gdLst/>
            <a:ahLst/>
            <a:cxnLst/>
            <a:rect l="l" t="t" r="r" b="b"/>
            <a:pathLst>
              <a:path w="9144000" h="434340">
                <a:moveTo>
                  <a:pt x="0" y="0"/>
                </a:moveTo>
                <a:lnTo>
                  <a:pt x="9144000" y="0"/>
                </a:lnTo>
                <a:lnTo>
                  <a:pt x="9144000" y="434340"/>
                </a:lnTo>
                <a:lnTo>
                  <a:pt x="0" y="434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05256" y="908304"/>
            <a:ext cx="3666744" cy="5256276"/>
          </a:xfrm>
          <a:custGeom>
            <a:avLst/>
            <a:gdLst/>
            <a:ahLst/>
            <a:cxnLst/>
            <a:rect l="l" t="t" r="r" b="b"/>
            <a:pathLst>
              <a:path w="3666744" h="5256276">
                <a:moveTo>
                  <a:pt x="0" y="0"/>
                </a:moveTo>
                <a:lnTo>
                  <a:pt x="3666744" y="0"/>
                </a:lnTo>
                <a:lnTo>
                  <a:pt x="3666744" y="5256276"/>
                </a:lnTo>
                <a:lnTo>
                  <a:pt x="0" y="52562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70967" y="358054"/>
            <a:ext cx="3841128" cy="532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>
                <a:solidFill>
                  <a:srgbClr val="AB2C30"/>
                </a:solidFill>
                <a:latin typeface="Calibri (MS)"/>
              </a:rPr>
              <a:t>Utilizzo del secondo piano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31207" y="6530854"/>
            <a:ext cx="2432609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13">
                <a:solidFill>
                  <a:srgbClr val="FFFFFF"/>
                </a:solidFill>
                <a:latin typeface="IBM Plex Sans"/>
              </a:rPr>
              <a:t>Piano Urbano della Mobilità Sostenibile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12025" y="6530854"/>
            <a:ext cx="151771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8">
                <a:solidFill>
                  <a:srgbClr val="FFFFFF"/>
                </a:solidFill>
                <a:latin typeface="IBM Plex Sans"/>
              </a:rPr>
              <a:t>16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168141" y="2303155"/>
            <a:ext cx="1386754" cy="495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-33">
                <a:solidFill>
                  <a:srgbClr val="000000"/>
                </a:solidFill>
                <a:latin typeface="IBM Plex Sans"/>
              </a:rPr>
              <a:t>Spingere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960746" y="2303155"/>
            <a:ext cx="1002716" cy="466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-30" dirty="0">
                <a:solidFill>
                  <a:srgbClr val="000000"/>
                </a:solidFill>
                <a:latin typeface="IBM Plex Sans"/>
              </a:rPr>
              <a:t>verso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06102" y="2303155"/>
            <a:ext cx="328298" cy="466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-33">
                <a:solidFill>
                  <a:srgbClr val="000000"/>
                </a:solidFill>
                <a:latin typeface="IBM Plex Sans"/>
              </a:rPr>
              <a:t>il</a:t>
            </a:r>
            <a:endParaRPr lang="en-US" sz="2798" spc="-33" dirty="0">
              <a:solidFill>
                <a:srgbClr val="000000"/>
              </a:solidFill>
              <a:latin typeface="IBM Plex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168141" y="2787729"/>
            <a:ext cx="1656893" cy="86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</a:pPr>
            <a:r>
              <a:rPr lang="en-US" sz="2795" spc="-33">
                <a:solidFill>
                  <a:srgbClr val="000000"/>
                </a:solidFill>
                <a:latin typeface="IBM Plex Sans"/>
              </a:rPr>
              <a:t>basso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per la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guida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67673" y="2730579"/>
            <a:ext cx="1656893" cy="466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5" spc="-33" dirty="0" err="1">
                <a:solidFill>
                  <a:srgbClr val="000000"/>
                </a:solidFill>
                <a:latin typeface="IBM Plex Sans"/>
              </a:rPr>
              <a:t>inclinare</a:t>
            </a:r>
            <a:endParaRPr lang="en-US" sz="2795" spc="-33" dirty="0">
              <a:solidFill>
                <a:srgbClr val="000000"/>
              </a:solidFill>
              <a:latin typeface="IBM Plex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75120" y="387096"/>
            <a:ext cx="2468880" cy="665988"/>
          </a:xfrm>
          <a:custGeom>
            <a:avLst/>
            <a:gdLst/>
            <a:ahLst/>
            <a:cxnLst/>
            <a:rect l="l" t="t" r="r" b="b"/>
            <a:pathLst>
              <a:path w="2468880" h="665988">
                <a:moveTo>
                  <a:pt x="0" y="0"/>
                </a:moveTo>
                <a:lnTo>
                  <a:pt x="2468880" y="0"/>
                </a:lnTo>
                <a:lnTo>
                  <a:pt x="2468880" y="665988"/>
                </a:lnTo>
                <a:lnTo>
                  <a:pt x="0" y="665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423660"/>
            <a:ext cx="9144000" cy="434340"/>
          </a:xfrm>
          <a:custGeom>
            <a:avLst/>
            <a:gdLst/>
            <a:ahLst/>
            <a:cxnLst/>
            <a:rect l="l" t="t" r="r" b="b"/>
            <a:pathLst>
              <a:path w="9144000" h="434340">
                <a:moveTo>
                  <a:pt x="0" y="0"/>
                </a:moveTo>
                <a:lnTo>
                  <a:pt x="9144000" y="0"/>
                </a:lnTo>
                <a:lnTo>
                  <a:pt x="9144000" y="434340"/>
                </a:lnTo>
                <a:lnTo>
                  <a:pt x="0" y="434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77468" y="908304"/>
            <a:ext cx="3581400" cy="5134356"/>
          </a:xfrm>
          <a:custGeom>
            <a:avLst/>
            <a:gdLst/>
            <a:ahLst/>
            <a:cxnLst/>
            <a:rect l="l" t="t" r="r" b="b"/>
            <a:pathLst>
              <a:path w="3581400" h="5134356">
                <a:moveTo>
                  <a:pt x="0" y="0"/>
                </a:moveTo>
                <a:lnTo>
                  <a:pt x="3581400" y="0"/>
                </a:lnTo>
                <a:lnTo>
                  <a:pt x="3581400" y="5134356"/>
                </a:lnTo>
                <a:lnTo>
                  <a:pt x="0" y="51343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70967" y="358054"/>
            <a:ext cx="3841128" cy="532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>
                <a:solidFill>
                  <a:srgbClr val="AB2C30"/>
                </a:solidFill>
                <a:latin typeface="Calibri (MS)"/>
              </a:rPr>
              <a:t>Utilizzo del secondo piano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31207" y="6530854"/>
            <a:ext cx="2432609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13">
                <a:solidFill>
                  <a:srgbClr val="FFFFFF"/>
                </a:solidFill>
                <a:latin typeface="IBM Plex Sans"/>
              </a:rPr>
              <a:t>Piano Urbano della Mobilità Sostenibile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12025" y="6530854"/>
            <a:ext cx="151771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8">
                <a:solidFill>
                  <a:srgbClr val="FFFFFF"/>
                </a:solidFill>
                <a:latin typeface="IBM Plex Sans"/>
              </a:rPr>
              <a:t>17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096256" y="2303155"/>
            <a:ext cx="1330709" cy="466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-33" dirty="0" err="1">
                <a:solidFill>
                  <a:srgbClr val="000000"/>
                </a:solidFill>
                <a:latin typeface="IBM Plex Sans"/>
              </a:rPr>
              <a:t>Inserire</a:t>
            </a:r>
            <a:endParaRPr lang="en-US" sz="2798" spc="-33" dirty="0">
              <a:solidFill>
                <a:srgbClr val="000000"/>
              </a:solidFill>
              <a:latin typeface="IBM Plex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864353" y="2303155"/>
            <a:ext cx="603247" cy="466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-33">
                <a:solidFill>
                  <a:srgbClr val="000000"/>
                </a:solidFill>
                <a:latin typeface="IBM Plex Sans"/>
              </a:rPr>
              <a:t>la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50178" y="2303155"/>
            <a:ext cx="834476" cy="495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-33">
                <a:solidFill>
                  <a:srgbClr val="000000"/>
                </a:solidFill>
                <a:latin typeface="IBM Plex Sans"/>
              </a:rPr>
              <a:t>ruota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96256" y="2730579"/>
            <a:ext cx="3228594" cy="49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5" spc="-33">
                <a:solidFill>
                  <a:srgbClr val="000000"/>
                </a:solidFill>
                <a:latin typeface="IBM Plex Sans"/>
              </a:rPr>
              <a:t>anteriore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nella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guida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75120" y="387096"/>
            <a:ext cx="2468880" cy="665988"/>
          </a:xfrm>
          <a:custGeom>
            <a:avLst/>
            <a:gdLst/>
            <a:ahLst/>
            <a:cxnLst/>
            <a:rect l="l" t="t" r="r" b="b"/>
            <a:pathLst>
              <a:path w="2468880" h="665988">
                <a:moveTo>
                  <a:pt x="0" y="0"/>
                </a:moveTo>
                <a:lnTo>
                  <a:pt x="2468880" y="0"/>
                </a:lnTo>
                <a:lnTo>
                  <a:pt x="2468880" y="665988"/>
                </a:lnTo>
                <a:lnTo>
                  <a:pt x="0" y="665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423660"/>
            <a:ext cx="9144000" cy="434340"/>
          </a:xfrm>
          <a:custGeom>
            <a:avLst/>
            <a:gdLst/>
            <a:ahLst/>
            <a:cxnLst/>
            <a:rect l="l" t="t" r="r" b="b"/>
            <a:pathLst>
              <a:path w="9144000" h="434340">
                <a:moveTo>
                  <a:pt x="0" y="0"/>
                </a:moveTo>
                <a:lnTo>
                  <a:pt x="9144000" y="0"/>
                </a:lnTo>
                <a:lnTo>
                  <a:pt x="9144000" y="434340"/>
                </a:lnTo>
                <a:lnTo>
                  <a:pt x="0" y="434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77468" y="908304"/>
            <a:ext cx="2962656" cy="5277612"/>
          </a:xfrm>
          <a:custGeom>
            <a:avLst/>
            <a:gdLst/>
            <a:ahLst/>
            <a:cxnLst/>
            <a:rect l="l" t="t" r="r" b="b"/>
            <a:pathLst>
              <a:path w="2962656" h="5277612">
                <a:moveTo>
                  <a:pt x="0" y="0"/>
                </a:moveTo>
                <a:lnTo>
                  <a:pt x="2962656" y="0"/>
                </a:lnTo>
                <a:lnTo>
                  <a:pt x="2962656" y="5277612"/>
                </a:lnTo>
                <a:lnTo>
                  <a:pt x="0" y="52776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70967" y="358054"/>
            <a:ext cx="3841128" cy="532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>
                <a:solidFill>
                  <a:srgbClr val="AB2C30"/>
                </a:solidFill>
                <a:latin typeface="Calibri (MS)"/>
              </a:rPr>
              <a:t>Utilizzo del secondo piano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31207" y="6530854"/>
            <a:ext cx="2432609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13">
                <a:solidFill>
                  <a:srgbClr val="FFFFFF"/>
                </a:solidFill>
                <a:latin typeface="IBM Plex Sans"/>
              </a:rPr>
              <a:t>Piano Urbano della Mobilità Sostenibile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12025" y="6530854"/>
            <a:ext cx="151771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8">
                <a:solidFill>
                  <a:srgbClr val="FFFFFF"/>
                </a:solidFill>
                <a:latin typeface="IBM Plex Sans"/>
              </a:rPr>
              <a:t>18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15939" y="2288753"/>
            <a:ext cx="3942093" cy="1291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</a:pPr>
            <a:r>
              <a:rPr lang="en-US" sz="2795" spc="-33">
                <a:solidFill>
                  <a:srgbClr val="000000"/>
                </a:solidFill>
                <a:latin typeface="IBM Plex Sans"/>
              </a:rPr>
              <a:t>Spingere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la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bicicletta verso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l’alto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fino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al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blocco della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ruota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posteriore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75120" y="387096"/>
            <a:ext cx="2468880" cy="665988"/>
          </a:xfrm>
          <a:custGeom>
            <a:avLst/>
            <a:gdLst/>
            <a:ahLst/>
            <a:cxnLst/>
            <a:rect l="l" t="t" r="r" b="b"/>
            <a:pathLst>
              <a:path w="2468880" h="665988">
                <a:moveTo>
                  <a:pt x="0" y="0"/>
                </a:moveTo>
                <a:lnTo>
                  <a:pt x="2468880" y="0"/>
                </a:lnTo>
                <a:lnTo>
                  <a:pt x="2468880" y="665988"/>
                </a:lnTo>
                <a:lnTo>
                  <a:pt x="0" y="665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423660"/>
            <a:ext cx="9144000" cy="434340"/>
          </a:xfrm>
          <a:custGeom>
            <a:avLst/>
            <a:gdLst/>
            <a:ahLst/>
            <a:cxnLst/>
            <a:rect l="l" t="t" r="r" b="b"/>
            <a:pathLst>
              <a:path w="9144000" h="434340">
                <a:moveTo>
                  <a:pt x="0" y="0"/>
                </a:moveTo>
                <a:lnTo>
                  <a:pt x="9144000" y="0"/>
                </a:lnTo>
                <a:lnTo>
                  <a:pt x="9144000" y="434340"/>
                </a:lnTo>
                <a:lnTo>
                  <a:pt x="0" y="434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77468" y="908304"/>
            <a:ext cx="2895600" cy="5391912"/>
          </a:xfrm>
          <a:custGeom>
            <a:avLst/>
            <a:gdLst/>
            <a:ahLst/>
            <a:cxnLst/>
            <a:rect l="l" t="t" r="r" b="b"/>
            <a:pathLst>
              <a:path w="2895600" h="5391912">
                <a:moveTo>
                  <a:pt x="0" y="0"/>
                </a:moveTo>
                <a:lnTo>
                  <a:pt x="2895600" y="0"/>
                </a:lnTo>
                <a:lnTo>
                  <a:pt x="2895600" y="5391912"/>
                </a:lnTo>
                <a:lnTo>
                  <a:pt x="0" y="53919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70967" y="358054"/>
            <a:ext cx="3841128" cy="532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>
                <a:solidFill>
                  <a:srgbClr val="AB2C30"/>
                </a:solidFill>
                <a:latin typeface="Calibri (MS)"/>
              </a:rPr>
              <a:t>Utilizzo del secondo piano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31207" y="6530854"/>
            <a:ext cx="2432609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13">
                <a:solidFill>
                  <a:srgbClr val="FFFFFF"/>
                </a:solidFill>
                <a:latin typeface="IBM Plex Sans"/>
              </a:rPr>
              <a:t>Piano Urbano della Mobilità Sostenibile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12025" y="6530854"/>
            <a:ext cx="151771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8">
                <a:solidFill>
                  <a:srgbClr val="FFFFFF"/>
                </a:solidFill>
                <a:latin typeface="IBM Plex Sans"/>
              </a:rPr>
              <a:t>19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48299" y="1784556"/>
            <a:ext cx="4424772" cy="1718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7"/>
              </a:lnSpc>
            </a:pPr>
            <a:r>
              <a:rPr lang="en-US" sz="2795" spc="-33">
                <a:solidFill>
                  <a:srgbClr val="000000"/>
                </a:solidFill>
                <a:latin typeface="IBM Plex Sans"/>
              </a:rPr>
              <a:t>Tirare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su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la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guida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con l’apposita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maniglia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e spingere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la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guida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nella posizione</a:t>
            </a:r>
            <a:r>
              <a:rPr lang="en-US" sz="2795" spc="-33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795" spc="-33">
                <a:solidFill>
                  <a:srgbClr val="000000"/>
                </a:solidFill>
                <a:latin typeface="IBM Plex Sans"/>
              </a:rPr>
              <a:t>iniziale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48299" y="3923900"/>
            <a:ext cx="4424677" cy="1107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spc="-26">
                <a:solidFill>
                  <a:srgbClr val="000000"/>
                </a:solidFill>
                <a:latin typeface="IBM Plex Sans"/>
              </a:rPr>
              <a:t>N.B.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Assicurare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la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bicicletta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alla guida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tramite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catena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e</a:t>
            </a:r>
            <a:r>
              <a:rPr lang="en-US" sz="2400" spc="-26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z="2400" spc="-26">
                <a:solidFill>
                  <a:srgbClr val="000000"/>
                </a:solidFill>
                <a:latin typeface="IBM Plex Sans"/>
              </a:rPr>
              <a:t>lucchetto propri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75120" y="387096"/>
            <a:ext cx="2468880" cy="665988"/>
          </a:xfrm>
          <a:custGeom>
            <a:avLst/>
            <a:gdLst/>
            <a:ahLst/>
            <a:cxnLst/>
            <a:rect l="l" t="t" r="r" b="b"/>
            <a:pathLst>
              <a:path w="2468880" h="665988">
                <a:moveTo>
                  <a:pt x="0" y="0"/>
                </a:moveTo>
                <a:lnTo>
                  <a:pt x="2468880" y="0"/>
                </a:lnTo>
                <a:lnTo>
                  <a:pt x="2468880" y="665988"/>
                </a:lnTo>
                <a:lnTo>
                  <a:pt x="0" y="665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423660"/>
            <a:ext cx="9144000" cy="434340"/>
          </a:xfrm>
          <a:custGeom>
            <a:avLst/>
            <a:gdLst/>
            <a:ahLst/>
            <a:cxnLst/>
            <a:rect l="l" t="t" r="r" b="b"/>
            <a:pathLst>
              <a:path w="9144000" h="434340">
                <a:moveTo>
                  <a:pt x="0" y="0"/>
                </a:moveTo>
                <a:lnTo>
                  <a:pt x="9144000" y="0"/>
                </a:lnTo>
                <a:lnTo>
                  <a:pt x="9144000" y="434340"/>
                </a:lnTo>
                <a:lnTo>
                  <a:pt x="0" y="434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31292" y="2069592"/>
            <a:ext cx="2449068" cy="2718816"/>
          </a:xfrm>
          <a:custGeom>
            <a:avLst/>
            <a:gdLst/>
            <a:ahLst/>
            <a:cxnLst/>
            <a:rect l="l" t="t" r="r" b="b"/>
            <a:pathLst>
              <a:path w="2449068" h="2718816">
                <a:moveTo>
                  <a:pt x="0" y="0"/>
                </a:moveTo>
                <a:lnTo>
                  <a:pt x="2449068" y="0"/>
                </a:lnTo>
                <a:lnTo>
                  <a:pt x="2449068" y="2718816"/>
                </a:lnTo>
                <a:lnTo>
                  <a:pt x="0" y="27188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131820" y="879348"/>
            <a:ext cx="5544312" cy="5544312"/>
          </a:xfrm>
          <a:custGeom>
            <a:avLst/>
            <a:gdLst/>
            <a:ahLst/>
            <a:cxnLst/>
            <a:rect l="l" t="t" r="r" b="b"/>
            <a:pathLst>
              <a:path w="5544312" h="5544312">
                <a:moveTo>
                  <a:pt x="0" y="0"/>
                </a:moveTo>
                <a:lnTo>
                  <a:pt x="5544312" y="0"/>
                </a:lnTo>
                <a:lnTo>
                  <a:pt x="5544312" y="5544312"/>
                </a:lnTo>
                <a:lnTo>
                  <a:pt x="0" y="55443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70967" y="358054"/>
            <a:ext cx="2609393" cy="469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dirty="0">
                <a:solidFill>
                  <a:srgbClr val="AB2C30"/>
                </a:solidFill>
                <a:latin typeface="Calibri (MS)"/>
              </a:rPr>
              <a:t>A </a:t>
            </a:r>
            <a:r>
              <a:rPr lang="en-US" sz="2798" dirty="0" err="1">
                <a:solidFill>
                  <a:srgbClr val="AB2C30"/>
                </a:solidFill>
                <a:latin typeface="Calibri (MS)"/>
              </a:rPr>
              <a:t>Scuola</a:t>
            </a:r>
            <a:r>
              <a:rPr lang="en-US" sz="2798" dirty="0">
                <a:solidFill>
                  <a:srgbClr val="AB2C30"/>
                </a:solidFill>
                <a:latin typeface="Calibri (MS)"/>
              </a:rPr>
              <a:t> in </a:t>
            </a:r>
            <a:r>
              <a:rPr lang="en-US" sz="2798" dirty="0" err="1">
                <a:solidFill>
                  <a:srgbClr val="AB2C30"/>
                </a:solidFill>
                <a:latin typeface="Calibri (MS)"/>
              </a:rPr>
              <a:t>bici</a:t>
            </a:r>
            <a:endParaRPr lang="en-US" sz="2798" dirty="0">
              <a:solidFill>
                <a:srgbClr val="AB2C30"/>
              </a:solidFill>
              <a:latin typeface="Calibri (MS)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812025" y="6530854"/>
            <a:ext cx="151771" cy="19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-8">
                <a:solidFill>
                  <a:srgbClr val="FFFFFF"/>
                </a:solidFill>
                <a:latin typeface="IBM Plex Sans"/>
              </a:rP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492</Words>
  <Application>Microsoft Office PowerPoint</Application>
  <PresentationFormat>Presentazione su schermo (4:3)</PresentationFormat>
  <Paragraphs>95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2" baseType="lpstr">
      <vt:lpstr>IBM Plex Sans</vt:lpstr>
      <vt:lpstr>IBM Plex Sans Bold</vt:lpstr>
      <vt:lpstr>IBM Plex Sans Condensed</vt:lpstr>
      <vt:lpstr>Arial</vt:lpstr>
      <vt:lpstr>Calibri</vt:lpstr>
      <vt:lpstr>Calibri (MS) Italics</vt:lpstr>
      <vt:lpstr>Calibri (MS)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230224_Bozza Presentazione per Palinsesto v_01.pdf</dc:title>
  <dc:creator>Dirigente</dc:creator>
  <cp:lastModifiedBy>GENNY PELLITTERI</cp:lastModifiedBy>
  <cp:revision>3</cp:revision>
  <dcterms:created xsi:type="dcterms:W3CDTF">2006-08-16T00:00:00Z</dcterms:created>
  <dcterms:modified xsi:type="dcterms:W3CDTF">2023-09-26T09:48:21Z</dcterms:modified>
  <dc:identifier>DAFvieofdeI</dc:identifier>
</cp:coreProperties>
</file>